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0" r:id="rId2"/>
    <p:sldId id="328" r:id="rId3"/>
    <p:sldId id="297" r:id="rId4"/>
    <p:sldId id="298" r:id="rId5"/>
    <p:sldId id="293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30" r:id="rId14"/>
    <p:sldId id="325" r:id="rId15"/>
    <p:sldId id="324" r:id="rId16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567A5F"/>
    <a:srgbClr val="006666"/>
    <a:srgbClr val="A2CB9B"/>
    <a:srgbClr val="CC6600"/>
    <a:srgbClr val="3366FF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vijetli stil 1 - Isticanj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Svijetli stil 3 - Isticanj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rednji stil 1 - Istic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Srednji stil 1 - Isticanj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rednji stil 1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Srednji stil 1 - Isticanj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3515" autoAdjust="0"/>
  </p:normalViewPr>
  <p:slideViewPr>
    <p:cSldViewPr>
      <p:cViewPr varScale="1">
        <p:scale>
          <a:sx n="109" d="100"/>
          <a:sy n="109" d="100"/>
        </p:scale>
        <p:origin x="18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61"/>
          <c:w val="0.43296920000341882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explosion val="14"/>
          <c:dPt>
            <c:idx val="6"/>
            <c:bubble3D val="0"/>
            <c:explosion val="22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List1!$A$2:$A$10</c:f>
              <c:strCache>
                <c:ptCount val="9"/>
                <c:pt idx="0">
                  <c:v>61 PRIHODI OD POREZA (60,8 mil)</c:v>
                </c:pt>
                <c:pt idx="1">
                  <c:v>63 POMOĆI IZ INOZ. I OST. SUBJEKATA (95 mil)</c:v>
                </c:pt>
                <c:pt idx="2">
                  <c:v>64 PRIHODI OD IMOVINE (12,3 mil)</c:v>
                </c:pt>
                <c:pt idx="3">
                  <c:v>65 PRIHODI OD ADMIN. PRISTOJBI (18.9 mil)</c:v>
                </c:pt>
                <c:pt idx="4">
                  <c:v>66 PRIHODI OD PRODAJE ROBE, USLUGA, DONACIJA (19 mil)</c:v>
                </c:pt>
                <c:pt idx="5">
                  <c:v>68 OSTALI PRIHODI (0,1 mil)</c:v>
                </c:pt>
                <c:pt idx="6">
                  <c:v>72 PRIHODI OD PRODAJE NEFIN. IMOVINE (0,9 mil)</c:v>
                </c:pt>
                <c:pt idx="7">
                  <c:v>81 PRIMICI OD FIN IMOVINE (0,13 mil)</c:v>
                </c:pt>
                <c:pt idx="8">
                  <c:v>92 VLASTITI IZVORI (22,3 mil)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0.26500000000000001</c:v>
                </c:pt>
                <c:pt idx="1">
                  <c:v>0.41400000000000003</c:v>
                </c:pt>
                <c:pt idx="2">
                  <c:v>5.4000000000000006E-2</c:v>
                </c:pt>
                <c:pt idx="3">
                  <c:v>8.2000000000000003E-2</c:v>
                </c:pt>
                <c:pt idx="4">
                  <c:v>8.3000000000000018E-2</c:v>
                </c:pt>
                <c:pt idx="5">
                  <c:v>4.0000000000000013E-4</c:v>
                </c:pt>
                <c:pt idx="6">
                  <c:v>4.000000000000001E-3</c:v>
                </c:pt>
                <c:pt idx="7">
                  <c:v>6.0000000000000016E-4</c:v>
                </c:pt>
                <c:pt idx="8">
                  <c:v>9.7000000000000017E-2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effectLst>
          <a:outerShdw blurRad="50800" dist="38100" dir="16200000" rotWithShape="0">
            <a:prstClr val="black">
              <a:alpha val="40000"/>
            </a:prstClr>
          </a:outerShdw>
        </a:effectLst>
      </c:spPr>
    </c:plotArea>
    <c:legend>
      <c:legendPos val="r"/>
      <c:layout>
        <c:manualLayout>
          <c:xMode val="edge"/>
          <c:yMode val="edge"/>
          <c:x val="0.59895033030518208"/>
          <c:y val="0"/>
          <c:w val="0.399992735849866"/>
          <c:h val="0.99999662199695061"/>
        </c:manualLayout>
      </c:layout>
      <c:overlay val="0"/>
      <c:txPr>
        <a:bodyPr/>
        <a:lstStyle/>
        <a:p>
          <a:pPr>
            <a:defRPr sz="9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320548974075774E-2"/>
          <c:y val="0.14265552415080057"/>
          <c:w val="0.42251068473611586"/>
          <c:h val="0.46184675337391951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explosion val="11"/>
          </c:dPt>
          <c:dPt>
            <c:idx val="1"/>
            <c:bubble3D val="0"/>
            <c:explosion val="8"/>
          </c:dPt>
          <c:dPt>
            <c:idx val="2"/>
            <c:bubble3D val="0"/>
            <c:explosion val="3"/>
          </c:dPt>
          <c:dPt>
            <c:idx val="4"/>
            <c:bubble3D val="0"/>
            <c:explosion val="9"/>
          </c:dPt>
          <c:dPt>
            <c:idx val="5"/>
            <c:bubble3D val="0"/>
            <c:explosion val="3"/>
          </c:dPt>
          <c:dPt>
            <c:idx val="6"/>
            <c:bubble3D val="0"/>
            <c:explosion val="3"/>
          </c:dPt>
          <c:dPt>
            <c:idx val="8"/>
            <c:bubble3D val="0"/>
            <c:explosion val="15"/>
          </c:dPt>
          <c:dPt>
            <c:idx val="9"/>
            <c:bubble3D val="0"/>
            <c:explosion val="10"/>
          </c:dPt>
          <c:dPt>
            <c:idx val="10"/>
            <c:bubble3D val="0"/>
            <c:explosion val="11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List1!$A$2:$A$12</c:f>
              <c:strCache>
                <c:ptCount val="11"/>
                <c:pt idx="0">
                  <c:v>RASHODI ZA ZAPOSLENE (34,3 mil)</c:v>
                </c:pt>
                <c:pt idx="1">
                  <c:v>MATERIJALNI RASHODI (100,8 mil)</c:v>
                </c:pt>
                <c:pt idx="2">
                  <c:v>FINANCIJSKI RASHODI (0.88 mil</c:v>
                </c:pt>
                <c:pt idx="3">
                  <c:v>SUBVENCIJE (2,4 mil)</c:v>
                </c:pt>
                <c:pt idx="4">
                  <c:v>POMOĆI (9,7 mil)</c:v>
                </c:pt>
                <c:pt idx="5">
                  <c:v>NAKNADE GRAĐ. I KUĆANSTVIMA IZ PRORAČ. (14,9 mil.)</c:v>
                </c:pt>
                <c:pt idx="6">
                  <c:v>OSTALI RASHODI (19,9 mil)</c:v>
                </c:pt>
                <c:pt idx="7">
                  <c:v>RASHODI ZA NABAVU. NEPR. DUG IMOVINE (0,08 mil)</c:v>
                </c:pt>
                <c:pt idx="8">
                  <c:v>RASHODI ZA NABAVU PROIZV. DUG. IMOVINE (24,1 mil)</c:v>
                </c:pt>
                <c:pt idx="9">
                  <c:v>RASHODI ZA DODATNA FIN. ULAGANJA NA NEFIN. IM. (11,2 mil)</c:v>
                </c:pt>
                <c:pt idx="10">
                  <c:v>IZDACI ZA OTPLATE GLAVNICE PRIM. ZAJMOVA (1,4 mil)</c:v>
                </c:pt>
              </c:strCache>
            </c:strRef>
          </c:cat>
          <c:val>
            <c:numRef>
              <c:f>List1!$B$2:$B$12</c:f>
              <c:numCache>
                <c:formatCode>0.00%</c:formatCode>
                <c:ptCount val="11"/>
                <c:pt idx="0">
                  <c:v>0.15600000000000003</c:v>
                </c:pt>
                <c:pt idx="1">
                  <c:v>0.45900000000000002</c:v>
                </c:pt>
                <c:pt idx="2">
                  <c:v>4.000000000000001E-3</c:v>
                </c:pt>
                <c:pt idx="3">
                  <c:v>1.0999999999999998E-2</c:v>
                </c:pt>
                <c:pt idx="4">
                  <c:v>4.3999999999999997E-2</c:v>
                </c:pt>
                <c:pt idx="5">
                  <c:v>6.8000000000000019E-2</c:v>
                </c:pt>
                <c:pt idx="6">
                  <c:v>9.1000000000000025E-2</c:v>
                </c:pt>
                <c:pt idx="7">
                  <c:v>4.0000000000000007E-4</c:v>
                </c:pt>
                <c:pt idx="8">
                  <c:v>0.11</c:v>
                </c:pt>
                <c:pt idx="9">
                  <c:v>5.1000000000000004E-2</c:v>
                </c:pt>
                <c:pt idx="10">
                  <c:v>6.000000000000001E-3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743836472760301"/>
          <c:y val="1.7920627866744965E-2"/>
          <c:w val="0.42579151144177563"/>
          <c:h val="0.82939348546960001"/>
        </c:manualLayout>
      </c:layout>
      <c:overlay val="0"/>
      <c:txPr>
        <a:bodyPr/>
        <a:lstStyle/>
        <a:p>
          <a:pPr>
            <a:defRPr sz="9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10. Pravni i zajednički poslovi (9 mil)</c:v>
                </c:pt>
                <c:pt idx="1">
                  <c:v>9. Razvoj i europski procesi (18,76 mil)</c:v>
                </c:pt>
                <c:pt idx="2">
                  <c:v>8. More i turizam (6,92 mil)</c:v>
                </c:pt>
                <c:pt idx="3">
                  <c:v>7. Poljoprivreda (7,58 mil)</c:v>
                </c:pt>
                <c:pt idx="4">
                  <c:v>6. Gospodarstvo (6,06 mil)</c:v>
                </c:pt>
                <c:pt idx="5">
                  <c:v>5. Prostorno uređenje, zaštita okol. i kom. poslovi (8,43 mil)</c:v>
                </c:pt>
                <c:pt idx="6">
                  <c:v>4. Zdravstvo i socijalna skrb (35,23 mil)</c:v>
                </c:pt>
                <c:pt idx="7">
                  <c:v>3. Društvene djelatnosti (104,91 mil)</c:v>
                </c:pt>
                <c:pt idx="8">
                  <c:v>2. Proračun i financije (20,89 mil)</c:v>
                </c:pt>
                <c:pt idx="9">
                  <c:v>1. Ured župana (1,96 mil)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4.1000000000000002E-2</c:v>
                </c:pt>
                <c:pt idx="1">
                  <c:v>8.5300000000000001E-2</c:v>
                </c:pt>
                <c:pt idx="2">
                  <c:v>3.15E-2</c:v>
                </c:pt>
                <c:pt idx="3">
                  <c:v>3.4500000000000003E-2</c:v>
                </c:pt>
                <c:pt idx="4">
                  <c:v>2.7600000000000059E-2</c:v>
                </c:pt>
                <c:pt idx="5">
                  <c:v>3.8399999999999997E-2</c:v>
                </c:pt>
                <c:pt idx="6">
                  <c:v>0.1603</c:v>
                </c:pt>
                <c:pt idx="7">
                  <c:v>0.47740000000000032</c:v>
                </c:pt>
                <c:pt idx="8">
                  <c:v>9.5100000000000004E-2</c:v>
                </c:pt>
                <c:pt idx="9">
                  <c:v>8.9000000000000207E-3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78485576"/>
        <c:axId val="278487536"/>
      </c:barChart>
      <c:catAx>
        <c:axId val="2784855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278487536"/>
        <c:crosses val="autoZero"/>
        <c:auto val="1"/>
        <c:lblAlgn val="ctr"/>
        <c:lblOffset val="100"/>
        <c:noMultiLvlLbl val="0"/>
      </c:catAx>
      <c:valAx>
        <c:axId val="27848753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278485576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16200000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Zaštita okoliša (3,95 mil)</c:v>
                </c:pt>
                <c:pt idx="1">
                  <c:v>Socijalna zaštita (10,31 mil)</c:v>
                </c:pt>
                <c:pt idx="2">
                  <c:v>Ekonomski poslovi (15,75 mil)</c:v>
                </c:pt>
                <c:pt idx="3">
                  <c:v>Rekreacija, kultura i religija (15,79 mil)</c:v>
                </c:pt>
                <c:pt idx="4">
                  <c:v>Zdravstvo (24,58 mil)</c:v>
                </c:pt>
                <c:pt idx="5">
                  <c:v>Usluge unapređ. stan. i zajednice (31,37 mil)</c:v>
                </c:pt>
                <c:pt idx="6">
                  <c:v>Opće javne usluge (32,16 mil)</c:v>
                </c:pt>
                <c:pt idx="7">
                  <c:v>Obrazovanje (85,83 mil)</c:v>
                </c:pt>
              </c:strCache>
            </c:strRef>
          </c:cat>
          <c:val>
            <c:numRef>
              <c:f>List1!$B$2:$B$9</c:f>
              <c:numCache>
                <c:formatCode>0.00%</c:formatCode>
                <c:ptCount val="8"/>
                <c:pt idx="0">
                  <c:v>1.7999999999999999E-2</c:v>
                </c:pt>
                <c:pt idx="1">
                  <c:v>4.6899999999999997E-2</c:v>
                </c:pt>
                <c:pt idx="2">
                  <c:v>7.1700000000000014E-2</c:v>
                </c:pt>
                <c:pt idx="3">
                  <c:v>7.1900000000000006E-2</c:v>
                </c:pt>
                <c:pt idx="4">
                  <c:v>0.1119</c:v>
                </c:pt>
                <c:pt idx="5">
                  <c:v>0.14269999999999999</c:v>
                </c:pt>
                <c:pt idx="6">
                  <c:v>0.14630000000000001</c:v>
                </c:pt>
                <c:pt idx="7">
                  <c:v>0.39060000000000056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4018432"/>
        <c:axId val="334015688"/>
      </c:barChart>
      <c:catAx>
        <c:axId val="334018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334015688"/>
        <c:crosses val="autoZero"/>
        <c:auto val="1"/>
        <c:lblAlgn val="ctr"/>
        <c:lblOffset val="100"/>
        <c:noMultiLvlLbl val="0"/>
      </c:catAx>
      <c:valAx>
        <c:axId val="334015688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334018432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16200000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654028862694393E-2"/>
          <c:y val="9.0523191025913025E-2"/>
          <c:w val="0.8754987472656296"/>
          <c:h val="0.787310037941911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Prioritet 1.1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713.845,76 kn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 formatCode="0.00">
                  <c:v>713845.76000000001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Prioritet 1.2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582.174,30 kn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 formatCode="0.00">
                  <c:v>582174.30000000005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Prioritet 1.3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1.108.651,93 kn</a:t>
                    </a:r>
                    <a:endParaRPr lang="en-US" b="1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[$kn-41A]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 formatCode="0.00">
                  <c:v>1108651.93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Prioritet 2.1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1.016.137,42 kn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List1!$E$2:$E$5</c:f>
              <c:numCache>
                <c:formatCode>0.00</c:formatCode>
                <c:ptCount val="4"/>
                <c:pt idx="1">
                  <c:v>1106137.42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Prioritet 2.2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2.342.533,85 kn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1">
                  <c:v>2342533.85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Prioritet 2.3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c:spPr>
          <c:invertIfNegative val="0"/>
          <c:dLbls>
            <c:dLbl>
              <c:idx val="1"/>
              <c:layout>
                <c:manualLayout>
                  <c:x val="-1.1971849871087142E-7"/>
                  <c:y val="-5.4197409438167029E-3"/>
                </c:manualLayout>
              </c:layout>
              <c:tx>
                <c:rich>
                  <a:bodyPr/>
                  <a:lstStyle/>
                  <a:p>
                    <a:r>
                      <a:rPr lang="en-US" sz="800" b="1" dirty="0" smtClean="0"/>
                      <a:t>570.770,55</a:t>
                    </a:r>
                    <a:r>
                      <a:rPr lang="en-US" sz="800" b="1" baseline="0" dirty="0" smtClean="0"/>
                      <a:t> </a:t>
                    </a:r>
                    <a:r>
                      <a:rPr lang="en-US" sz="800" b="1" dirty="0" smtClean="0"/>
                      <a:t>kn</a:t>
                    </a:r>
                    <a:endParaRPr lang="en-US" sz="800" b="1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1">
                  <c:v>570770.55000000005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Prioritet 3.1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800" b="1" dirty="0" smtClean="0"/>
                      <a:t>11.431.710,70</a:t>
                    </a:r>
                    <a:r>
                      <a:rPr lang="en-US" sz="800" b="1" baseline="0" dirty="0" smtClean="0"/>
                      <a:t> </a:t>
                    </a:r>
                    <a:r>
                      <a:rPr lang="en-US" sz="800" b="1" dirty="0" smtClean="0"/>
                      <a:t>kn</a:t>
                    </a:r>
                    <a:endParaRPr lang="en-US" sz="800" b="1" dirty="0"/>
                  </a:p>
                </c:rich>
              </c:tx>
              <c:dLblPos val="ctr"/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sr-Latn-RS"/>
              </a:p>
            </c:txPr>
            <c:dLblPos val="ctr"/>
            <c:showLegendKey val="0"/>
            <c:showVal val="1"/>
            <c:showCatName val="1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2">
                  <c:v>11431710.699999999</c:v>
                </c:pt>
              </c:numCache>
            </c:numRef>
          </c:val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Prioritet 4.1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800" b="1" dirty="0" smtClean="0"/>
                      <a:t>5.443.345,54 kn</a:t>
                    </a:r>
                    <a:endParaRPr lang="en-US" sz="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List1!$I$2:$I$5</c:f>
              <c:numCache>
                <c:formatCode>General</c:formatCode>
                <c:ptCount val="4"/>
                <c:pt idx="3">
                  <c:v>5443345.54</c:v>
                </c:pt>
              </c:numCache>
            </c:numRef>
          </c:val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Prioritet 4.2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800" b="1" dirty="0" smtClean="0"/>
                      <a:t>3.868.718,79 kn</a:t>
                    </a:r>
                    <a:endParaRPr lang="en-US" sz="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List1!$J$2:$J$5</c:f>
              <c:numCache>
                <c:formatCode>General</c:formatCode>
                <c:ptCount val="4"/>
                <c:pt idx="3">
                  <c:v>3868718.79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34014512"/>
        <c:axId val="334016864"/>
      </c:barChart>
      <c:catAx>
        <c:axId val="334014512"/>
        <c:scaling>
          <c:orientation val="minMax"/>
        </c:scaling>
        <c:delete val="0"/>
        <c:axPos val="b"/>
        <c:numFmt formatCode="00000" sourceLinked="0"/>
        <c:majorTickMark val="none"/>
        <c:minorTickMark val="none"/>
        <c:tickLblPos val="nextTo"/>
        <c:spPr>
          <a:ln w="9525">
            <a:solidFill>
              <a:schemeClr val="accent1"/>
            </a:solidFill>
          </a:ln>
        </c:spPr>
        <c:txPr>
          <a:bodyPr/>
          <a:lstStyle/>
          <a:p>
            <a:pPr>
              <a:defRPr sz="1000" b="0" i="0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334016864"/>
        <c:crosses val="autoZero"/>
        <c:auto val="1"/>
        <c:lblAlgn val="l"/>
        <c:lblOffset val="100"/>
        <c:noMultiLvlLbl val="0"/>
      </c:catAx>
      <c:valAx>
        <c:axId val="334016864"/>
        <c:scaling>
          <c:orientation val="minMax"/>
        </c:scaling>
        <c:delete val="0"/>
        <c:axPos val="l"/>
        <c:majorGridlines/>
        <c:minorGridlines/>
        <c:numFmt formatCode="#,##0.00[$kn-41A]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334014512"/>
        <c:crosses val="autoZero"/>
        <c:crossBetween val="between"/>
      </c:valAx>
      <c:spPr>
        <a:solidFill>
          <a:schemeClr val="bg1"/>
        </a:solidFill>
      </c:spPr>
    </c:plotArea>
    <c:legend>
      <c:legendPos val="t"/>
      <c:layout>
        <c:manualLayout>
          <c:xMode val="edge"/>
          <c:yMode val="edge"/>
          <c:x val="0.10162256875672816"/>
          <c:y val="1.579426498216616E-2"/>
          <c:w val="0.87885768918396034"/>
          <c:h val="4.3874685565617078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900" b="1"/>
          </a:pPr>
          <a:endParaRPr lang="sr-Latn-RS"/>
        </a:p>
      </c:txPr>
    </c:legend>
    <c:plotVisOnly val="1"/>
    <c:dispBlanksAs val="gap"/>
    <c:showDLblsOverMax val="0"/>
  </c:chart>
  <c:spPr>
    <a:effectLst/>
    <a:scene3d>
      <a:camera prst="orthographicFront"/>
      <a:lightRig rig="threePt" dir="t"/>
    </a:scene3d>
    <a:sp3d>
      <a:bevelB/>
    </a:sp3d>
  </c:spPr>
  <c:txPr>
    <a:bodyPr/>
    <a:lstStyle/>
    <a:p>
      <a:pPr>
        <a:defRPr sz="800" baseline="0"/>
      </a:pPr>
      <a:endParaRPr lang="sr-Latn-R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0BFF26-D053-4BDD-9842-8EB82A3E001A}" type="doc">
      <dgm:prSet loTypeId="urn:microsoft.com/office/officeart/2005/8/layout/vProcess5" loCatId="process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hr-HR"/>
        </a:p>
      </dgm:t>
    </dgm:pt>
    <dgm:pt modelId="{4AAE97C4-F37B-4735-8A3E-4E3EA2D80C07}">
      <dgm:prSet phldrT="[Tekst]" custT="1"/>
      <dgm:spPr/>
      <dgm:t>
        <a:bodyPr/>
        <a:lstStyle/>
        <a:p>
          <a:r>
            <a:rPr lang="hr-HR" sz="1800" b="1" dirty="0" smtClean="0">
              <a:solidFill>
                <a:schemeClr val="accent5">
                  <a:lumMod val="75000"/>
                </a:schemeClr>
              </a:solidFill>
            </a:rPr>
            <a:t>Prihodi i primici                                                 207.265. 329.47 kn</a:t>
          </a:r>
        </a:p>
        <a:p>
          <a:r>
            <a:rPr lang="hr-HR" sz="1800" b="1" dirty="0" smtClean="0">
              <a:solidFill>
                <a:schemeClr val="accent5">
                  <a:lumMod val="75000"/>
                </a:schemeClr>
              </a:solidFill>
            </a:rPr>
            <a:t> Višak prihoda iz prethodne godine                 22.331.730,75 kn                                                                        </a:t>
          </a:r>
        </a:p>
      </dgm:t>
    </dgm:pt>
    <dgm:pt modelId="{171855D4-8299-40CD-AF3A-4391D817B108}" type="parTrans" cxnId="{A9774D86-1F68-475B-A82B-ABB69A53CDD1}">
      <dgm:prSet/>
      <dgm:spPr/>
      <dgm:t>
        <a:bodyPr/>
        <a:lstStyle/>
        <a:p>
          <a:endParaRPr lang="hr-HR"/>
        </a:p>
      </dgm:t>
    </dgm:pt>
    <dgm:pt modelId="{60CEE749-8CCA-46C6-8387-258093150F31}" type="sibTrans" cxnId="{A9774D86-1F68-475B-A82B-ABB69A53CDD1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r-HR" sz="2400" dirty="0" smtClean="0"/>
            <a:t>+</a:t>
          </a:r>
          <a:endParaRPr lang="hr-HR" sz="2400" dirty="0"/>
        </a:p>
      </dgm:t>
    </dgm:pt>
    <dgm:pt modelId="{6206E180-8A9A-4D9F-9820-64A29EC7604A}">
      <dgm:prSet phldrT="[Tekst]" custT="1"/>
      <dgm:spPr/>
      <dgm:t>
        <a:bodyPr/>
        <a:lstStyle/>
        <a:p>
          <a:r>
            <a:rPr lang="hr-HR" sz="1800" b="1" dirty="0" smtClean="0">
              <a:solidFill>
                <a:schemeClr val="accent5">
                  <a:lumMod val="75000"/>
                </a:schemeClr>
              </a:solidFill>
            </a:rPr>
            <a:t>Ukupno prihodi                                              229.597.060,22 kn                                                                </a:t>
          </a:r>
          <a:endParaRPr lang="hr-HR" sz="1800" b="1" dirty="0">
            <a:solidFill>
              <a:schemeClr val="accent5">
                <a:lumMod val="75000"/>
              </a:schemeClr>
            </a:solidFill>
          </a:endParaRPr>
        </a:p>
      </dgm:t>
    </dgm:pt>
    <dgm:pt modelId="{E62E5CBC-88D7-4AE1-AC25-F0BD35F5C196}" type="parTrans" cxnId="{2D98F7F7-FA20-4710-A7A2-F4D214B2E10C}">
      <dgm:prSet/>
      <dgm:spPr/>
      <dgm:t>
        <a:bodyPr/>
        <a:lstStyle/>
        <a:p>
          <a:endParaRPr lang="hr-HR"/>
        </a:p>
      </dgm:t>
    </dgm:pt>
    <dgm:pt modelId="{654BF94A-99F9-4959-A6EA-A5AA5DC17366}" type="sibTrans" cxnId="{2D98F7F7-FA20-4710-A7A2-F4D214B2E10C}">
      <dgm:prSet custT="1"/>
      <dgm:spPr/>
      <dgm:t>
        <a:bodyPr/>
        <a:lstStyle/>
        <a:p>
          <a:r>
            <a:rPr lang="hr-HR" sz="2800" dirty="0" smtClean="0"/>
            <a:t>-</a:t>
          </a:r>
          <a:endParaRPr lang="hr-HR" sz="2800" dirty="0"/>
        </a:p>
      </dgm:t>
    </dgm:pt>
    <dgm:pt modelId="{1C0C110B-FB4A-4959-B4F8-440E031A00A3}">
      <dgm:prSet phldrT="[Tekst]" custT="1"/>
      <dgm:spPr/>
      <dgm:t>
        <a:bodyPr/>
        <a:lstStyle/>
        <a:p>
          <a:r>
            <a:rPr lang="hr-HR" sz="1800" b="1" dirty="0" smtClean="0">
              <a:solidFill>
                <a:schemeClr val="accent2">
                  <a:lumMod val="75000"/>
                </a:schemeClr>
              </a:solidFill>
            </a:rPr>
            <a:t>Ukupno rashodi i izdaci                               219.733.590,62 kn</a:t>
          </a:r>
          <a:endParaRPr lang="hr-HR" sz="1800" b="1" dirty="0">
            <a:solidFill>
              <a:schemeClr val="accent2">
                <a:lumMod val="75000"/>
              </a:schemeClr>
            </a:solidFill>
          </a:endParaRPr>
        </a:p>
      </dgm:t>
    </dgm:pt>
    <dgm:pt modelId="{19B72C66-D788-48C5-8BFE-908CFB04583A}" type="parTrans" cxnId="{88FE7F5D-DC58-439B-9F13-25DD3EDAFDEB}">
      <dgm:prSet/>
      <dgm:spPr/>
      <dgm:t>
        <a:bodyPr/>
        <a:lstStyle/>
        <a:p>
          <a:endParaRPr lang="hr-HR"/>
        </a:p>
      </dgm:t>
    </dgm:pt>
    <dgm:pt modelId="{4698F16C-6E2E-4F6D-8116-A7CA55FA5980}" type="sibTrans" cxnId="{88FE7F5D-DC58-439B-9F13-25DD3EDAFDEB}">
      <dgm:prSet/>
      <dgm:spPr/>
      <dgm:t>
        <a:bodyPr/>
        <a:lstStyle/>
        <a:p>
          <a:endParaRPr lang="hr-HR"/>
        </a:p>
      </dgm:t>
    </dgm:pt>
    <dgm:pt modelId="{8E6BFED5-8B14-4E15-B028-DBC02E02C473}" type="pres">
      <dgm:prSet presAssocID="{9B0BFF26-D053-4BDD-9842-8EB82A3E001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A494237-CE1C-44F5-9B13-02523121EAFA}" type="pres">
      <dgm:prSet presAssocID="{9B0BFF26-D053-4BDD-9842-8EB82A3E001A}" presName="dummyMaxCanvas" presStyleCnt="0">
        <dgm:presLayoutVars/>
      </dgm:prSet>
      <dgm:spPr/>
    </dgm:pt>
    <dgm:pt modelId="{CCA1706A-48E6-4C14-B40A-A897E08DC40B}" type="pres">
      <dgm:prSet presAssocID="{9B0BFF26-D053-4BDD-9842-8EB82A3E001A}" presName="ThreeNodes_1" presStyleLbl="node1" presStyleIdx="0" presStyleCnt="3" custLinFactNeighborX="494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49C86E0-6241-4D1F-93E1-1169EFC9599C}" type="pres">
      <dgm:prSet presAssocID="{9B0BFF26-D053-4BDD-9842-8EB82A3E001A}" presName="ThreeNodes_2" presStyleLbl="node1" presStyleIdx="1" presStyleCnt="3" custScaleX="101279" custLinFactNeighborX="3069" custLinFactNeighborY="-72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2C0F1AC-8D4C-4358-A140-A28EBE0A1688}" type="pres">
      <dgm:prSet presAssocID="{9B0BFF26-D053-4BDD-9842-8EB82A3E001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18B13C9-C848-4E95-B15B-5CB9F562AAF2}" type="pres">
      <dgm:prSet presAssocID="{9B0BFF26-D053-4BDD-9842-8EB82A3E001A}" presName="ThreeConn_1-2" presStyleLbl="fgAccFollowNode1" presStyleIdx="0" presStyleCnt="2" custLinFactNeighborX="24749" custLinFactNeighborY="-518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C0E9889-73D8-425B-97F8-A7BE80441EFF}" type="pres">
      <dgm:prSet presAssocID="{9B0BFF26-D053-4BDD-9842-8EB82A3E001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3379A90-865D-4E0C-8830-D390FF708611}" type="pres">
      <dgm:prSet presAssocID="{9B0BFF26-D053-4BDD-9842-8EB82A3E001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9F086DE-60A0-42F3-9467-A06E6329E268}" type="pres">
      <dgm:prSet presAssocID="{9B0BFF26-D053-4BDD-9842-8EB82A3E001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471BC60-CE79-4533-B0AE-49CD6E01A884}" type="pres">
      <dgm:prSet presAssocID="{9B0BFF26-D053-4BDD-9842-8EB82A3E001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4D7A994-C86E-46EB-B023-E0FDB977CAA8}" type="presOf" srcId="{6206E180-8A9A-4D9F-9820-64A29EC7604A}" destId="{79F086DE-60A0-42F3-9467-A06E6329E268}" srcOrd="1" destOrd="0" presId="urn:microsoft.com/office/officeart/2005/8/layout/vProcess5"/>
    <dgm:cxn modelId="{2D98F7F7-FA20-4710-A7A2-F4D214B2E10C}" srcId="{9B0BFF26-D053-4BDD-9842-8EB82A3E001A}" destId="{6206E180-8A9A-4D9F-9820-64A29EC7604A}" srcOrd="1" destOrd="0" parTransId="{E62E5CBC-88D7-4AE1-AC25-F0BD35F5C196}" sibTransId="{654BF94A-99F9-4959-A6EA-A5AA5DC17366}"/>
    <dgm:cxn modelId="{CA72DD0C-5686-4825-A342-E88FF7E66884}" type="presOf" srcId="{60CEE749-8CCA-46C6-8387-258093150F31}" destId="{F18B13C9-C848-4E95-B15B-5CB9F562AAF2}" srcOrd="0" destOrd="0" presId="urn:microsoft.com/office/officeart/2005/8/layout/vProcess5"/>
    <dgm:cxn modelId="{A9774D86-1F68-475B-A82B-ABB69A53CDD1}" srcId="{9B0BFF26-D053-4BDD-9842-8EB82A3E001A}" destId="{4AAE97C4-F37B-4735-8A3E-4E3EA2D80C07}" srcOrd="0" destOrd="0" parTransId="{171855D4-8299-40CD-AF3A-4391D817B108}" sibTransId="{60CEE749-8CCA-46C6-8387-258093150F31}"/>
    <dgm:cxn modelId="{A7840239-E422-423F-A8C8-BD260DEC5A62}" type="presOf" srcId="{4AAE97C4-F37B-4735-8A3E-4E3EA2D80C07}" destId="{CCA1706A-48E6-4C14-B40A-A897E08DC40B}" srcOrd="0" destOrd="0" presId="urn:microsoft.com/office/officeart/2005/8/layout/vProcess5"/>
    <dgm:cxn modelId="{A7144377-D584-41F0-8163-95EC744BD1F8}" type="presOf" srcId="{1C0C110B-FB4A-4959-B4F8-440E031A00A3}" destId="{12C0F1AC-8D4C-4358-A140-A28EBE0A1688}" srcOrd="0" destOrd="0" presId="urn:microsoft.com/office/officeart/2005/8/layout/vProcess5"/>
    <dgm:cxn modelId="{AED96692-4B94-48CC-A8C1-68484BC670C4}" type="presOf" srcId="{9B0BFF26-D053-4BDD-9842-8EB82A3E001A}" destId="{8E6BFED5-8B14-4E15-B028-DBC02E02C473}" srcOrd="0" destOrd="0" presId="urn:microsoft.com/office/officeart/2005/8/layout/vProcess5"/>
    <dgm:cxn modelId="{88FE7F5D-DC58-439B-9F13-25DD3EDAFDEB}" srcId="{9B0BFF26-D053-4BDD-9842-8EB82A3E001A}" destId="{1C0C110B-FB4A-4959-B4F8-440E031A00A3}" srcOrd="2" destOrd="0" parTransId="{19B72C66-D788-48C5-8BFE-908CFB04583A}" sibTransId="{4698F16C-6E2E-4F6D-8116-A7CA55FA5980}"/>
    <dgm:cxn modelId="{A3F58AC4-86D3-416F-A1FA-5132D87A8B1E}" type="presOf" srcId="{6206E180-8A9A-4D9F-9820-64A29EC7604A}" destId="{849C86E0-6241-4D1F-93E1-1169EFC9599C}" srcOrd="0" destOrd="0" presId="urn:microsoft.com/office/officeart/2005/8/layout/vProcess5"/>
    <dgm:cxn modelId="{9297DB80-ED5F-4793-BA16-AC541750D565}" type="presOf" srcId="{654BF94A-99F9-4959-A6EA-A5AA5DC17366}" destId="{0C0E9889-73D8-425B-97F8-A7BE80441EFF}" srcOrd="0" destOrd="0" presId="urn:microsoft.com/office/officeart/2005/8/layout/vProcess5"/>
    <dgm:cxn modelId="{4254E7D5-02B5-4892-BE88-108652C3E429}" type="presOf" srcId="{4AAE97C4-F37B-4735-8A3E-4E3EA2D80C07}" destId="{C3379A90-865D-4E0C-8830-D390FF708611}" srcOrd="1" destOrd="0" presId="urn:microsoft.com/office/officeart/2005/8/layout/vProcess5"/>
    <dgm:cxn modelId="{D7B41301-2016-42B8-807D-B7A0D1E9AA92}" type="presOf" srcId="{1C0C110B-FB4A-4959-B4F8-440E031A00A3}" destId="{5471BC60-CE79-4533-B0AE-49CD6E01A884}" srcOrd="1" destOrd="0" presId="urn:microsoft.com/office/officeart/2005/8/layout/vProcess5"/>
    <dgm:cxn modelId="{8C68B195-BA74-4CB0-9183-B303B11251B4}" type="presParOf" srcId="{8E6BFED5-8B14-4E15-B028-DBC02E02C473}" destId="{6A494237-CE1C-44F5-9B13-02523121EAFA}" srcOrd="0" destOrd="0" presId="urn:microsoft.com/office/officeart/2005/8/layout/vProcess5"/>
    <dgm:cxn modelId="{2D68180D-39D0-4CD5-B2DB-6FBABC3AACA8}" type="presParOf" srcId="{8E6BFED5-8B14-4E15-B028-DBC02E02C473}" destId="{CCA1706A-48E6-4C14-B40A-A897E08DC40B}" srcOrd="1" destOrd="0" presId="urn:microsoft.com/office/officeart/2005/8/layout/vProcess5"/>
    <dgm:cxn modelId="{AB01B8A8-8932-4DE5-A51B-646376EADFEC}" type="presParOf" srcId="{8E6BFED5-8B14-4E15-B028-DBC02E02C473}" destId="{849C86E0-6241-4D1F-93E1-1169EFC9599C}" srcOrd="2" destOrd="0" presId="urn:microsoft.com/office/officeart/2005/8/layout/vProcess5"/>
    <dgm:cxn modelId="{B04C9B00-B9F6-4F6F-9BCD-534F51E67921}" type="presParOf" srcId="{8E6BFED5-8B14-4E15-B028-DBC02E02C473}" destId="{12C0F1AC-8D4C-4358-A140-A28EBE0A1688}" srcOrd="3" destOrd="0" presId="urn:microsoft.com/office/officeart/2005/8/layout/vProcess5"/>
    <dgm:cxn modelId="{09D462B6-5610-4154-AB57-1A0475170389}" type="presParOf" srcId="{8E6BFED5-8B14-4E15-B028-DBC02E02C473}" destId="{F18B13C9-C848-4E95-B15B-5CB9F562AAF2}" srcOrd="4" destOrd="0" presId="urn:microsoft.com/office/officeart/2005/8/layout/vProcess5"/>
    <dgm:cxn modelId="{AFC5EBA2-06EA-4C87-B9EB-502081F9613C}" type="presParOf" srcId="{8E6BFED5-8B14-4E15-B028-DBC02E02C473}" destId="{0C0E9889-73D8-425B-97F8-A7BE80441EFF}" srcOrd="5" destOrd="0" presId="urn:microsoft.com/office/officeart/2005/8/layout/vProcess5"/>
    <dgm:cxn modelId="{77834CE6-68E6-4E4D-BEFF-0DF26CDF541A}" type="presParOf" srcId="{8E6BFED5-8B14-4E15-B028-DBC02E02C473}" destId="{C3379A90-865D-4E0C-8830-D390FF708611}" srcOrd="6" destOrd="0" presId="urn:microsoft.com/office/officeart/2005/8/layout/vProcess5"/>
    <dgm:cxn modelId="{9F09FDB3-4572-4C69-8BA5-0144BE1B7776}" type="presParOf" srcId="{8E6BFED5-8B14-4E15-B028-DBC02E02C473}" destId="{79F086DE-60A0-42F3-9467-A06E6329E268}" srcOrd="7" destOrd="0" presId="urn:microsoft.com/office/officeart/2005/8/layout/vProcess5"/>
    <dgm:cxn modelId="{56FD8777-93D2-487E-A277-81870D634D52}" type="presParOf" srcId="{8E6BFED5-8B14-4E15-B028-DBC02E02C473}" destId="{5471BC60-CE79-4533-B0AE-49CD6E01A88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1706A-48E6-4C14-B40A-A897E08DC40B}">
      <dsp:nvSpPr>
        <dsp:cNvPr id="0" name=""/>
        <dsp:cNvSpPr/>
      </dsp:nvSpPr>
      <dsp:spPr>
        <a:xfrm>
          <a:off x="348138" y="0"/>
          <a:ext cx="7038782" cy="820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chemeClr val="accent5">
                  <a:lumMod val="75000"/>
                </a:schemeClr>
              </a:solidFill>
            </a:rPr>
            <a:t>Prihodi i primici                                                 207.265. 329.47 kn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chemeClr val="accent5">
                  <a:lumMod val="75000"/>
                </a:schemeClr>
              </a:solidFill>
            </a:rPr>
            <a:t> Višak prihoda iz prethodne godine                 22.331.730,75 kn                                                                        </a:t>
          </a:r>
        </a:p>
      </dsp:txBody>
      <dsp:txXfrm>
        <a:off x="372181" y="24043"/>
        <a:ext cx="6152976" cy="772805"/>
      </dsp:txXfrm>
    </dsp:sp>
    <dsp:sp modelId="{849C86E0-6241-4D1F-93E1-1169EFC9599C}">
      <dsp:nvSpPr>
        <dsp:cNvPr id="0" name=""/>
        <dsp:cNvSpPr/>
      </dsp:nvSpPr>
      <dsp:spPr>
        <a:xfrm>
          <a:off x="792076" y="951754"/>
          <a:ext cx="7128808" cy="820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chemeClr val="accent5">
                  <a:lumMod val="75000"/>
                </a:schemeClr>
              </a:solidFill>
            </a:rPr>
            <a:t>Ukupno prihodi                                              229.597.060,22 kn                                                                </a:t>
          </a:r>
          <a:endParaRPr lang="hr-HR" sz="18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816119" y="975797"/>
        <a:ext cx="5911305" cy="772805"/>
      </dsp:txXfrm>
    </dsp:sp>
    <dsp:sp modelId="{12C0F1AC-8D4C-4358-A140-A28EBE0A1688}">
      <dsp:nvSpPr>
        <dsp:cNvPr id="0" name=""/>
        <dsp:cNvSpPr/>
      </dsp:nvSpPr>
      <dsp:spPr>
        <a:xfrm>
          <a:off x="1242137" y="1915412"/>
          <a:ext cx="7038782" cy="820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chemeClr val="accent2">
                  <a:lumMod val="75000"/>
                </a:schemeClr>
              </a:solidFill>
            </a:rPr>
            <a:t>Ukupno rashodi i izdaci                               219.733.590,62 kn</a:t>
          </a:r>
          <a:endParaRPr lang="hr-HR" sz="18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266180" y="1939455"/>
        <a:ext cx="5836047" cy="772805"/>
      </dsp:txXfrm>
    </dsp:sp>
    <dsp:sp modelId="{F18B13C9-C848-4E95-B15B-5CB9F562AAF2}">
      <dsp:nvSpPr>
        <dsp:cNvPr id="0" name=""/>
        <dsp:cNvSpPr/>
      </dsp:nvSpPr>
      <dsp:spPr>
        <a:xfrm>
          <a:off x="6637258" y="594848"/>
          <a:ext cx="533579" cy="533579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+</a:t>
          </a:r>
          <a:endParaRPr lang="hr-HR" sz="2400" kern="1200" dirty="0"/>
        </a:p>
      </dsp:txBody>
      <dsp:txXfrm>
        <a:off x="6757313" y="594848"/>
        <a:ext cx="293469" cy="401518"/>
      </dsp:txXfrm>
    </dsp:sp>
    <dsp:sp modelId="{0C0E9889-73D8-425B-97F8-A7BE80441EFF}">
      <dsp:nvSpPr>
        <dsp:cNvPr id="0" name=""/>
        <dsp:cNvSpPr/>
      </dsp:nvSpPr>
      <dsp:spPr>
        <a:xfrm>
          <a:off x="7126271" y="1574742"/>
          <a:ext cx="533579" cy="53357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dirty="0" smtClean="0"/>
            <a:t>-</a:t>
          </a:r>
          <a:endParaRPr lang="hr-HR" sz="2800" kern="1200" dirty="0"/>
        </a:p>
      </dsp:txBody>
      <dsp:txXfrm>
        <a:off x="7246326" y="1574742"/>
        <a:ext cx="293469" cy="401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16.05.2016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16.05.2016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0853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46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sz="800" b="1" i="0" u="none" strike="noStrike" kern="1200" baseline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426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16.05.2016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16.05.2016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16.05.2016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16.05.2016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16.05.2016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16.05.2016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16.05.2016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16.05.2016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16.05.2016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16.05.2016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16.05.2016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16.05.2016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zadarska-zupanija.hr/component/k2/item/540-proracun-vodic-za-gradane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  <a:effectLst/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  <a:latin typeface="Arial" pitchFamily="34" charset="0"/>
                <a:cs typeface="Arial" pitchFamily="34" charset="0"/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  <a:latin typeface="Arial" pitchFamily="34" charset="0"/>
                <a:cs typeface="Arial" pitchFamily="34" charset="0"/>
              </a:rPr>
            </a:br>
            <a:r>
              <a:rPr lang="hr-HR" sz="1400" b="1" dirty="0" smtClean="0">
                <a:solidFill>
                  <a:srgbClr val="121284"/>
                </a:solidFill>
                <a:latin typeface="Arial" pitchFamily="34" charset="0"/>
                <a:cs typeface="Arial" pitchFamily="34" charset="0"/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  <a:latin typeface="Arial" pitchFamily="34" charset="0"/>
                <a:cs typeface="Arial" pitchFamily="34" charset="0"/>
              </a:rPr>
              <a:t>GODIŠNJI IZVJEŠTAJ O IZVRŠENJU PRORAČUNA ZADARSKE ŽUPANIJE ZA 2015. GODINU</a:t>
            </a:r>
            <a:br>
              <a:rPr lang="hr-HR" sz="3100" b="1" dirty="0" smtClean="0">
                <a:solidFill>
                  <a:srgbClr val="121284"/>
                </a:solidFill>
                <a:latin typeface="Arial" pitchFamily="34" charset="0"/>
                <a:cs typeface="Arial" pitchFamily="34" charset="0"/>
              </a:rPr>
            </a:br>
            <a:r>
              <a:rPr lang="hr-HR" sz="2900" dirty="0" smtClean="0">
                <a:solidFill>
                  <a:srgbClr val="121284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hr-HR" sz="3100" dirty="0" smtClean="0">
                <a:solidFill>
                  <a:srgbClr val="12128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900" dirty="0" smtClean="0">
                <a:solidFill>
                  <a:srgbClr val="121284"/>
                </a:solidFill>
                <a:latin typeface="Arial" pitchFamily="34" charset="0"/>
                <a:cs typeface="Arial" pitchFamily="34" charset="0"/>
              </a:rPr>
              <a:t>vodič za građane -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840760" cy="1270489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</a:rPr>
              <a:t>Nacrt prijedloga Godišnjeg izvještaja o izvršenju proračuna Zadarske županije za 2015. godinu razmatran je na </a:t>
            </a:r>
            <a:r>
              <a:rPr lang="hr-HR" sz="2400" b="1" dirty="0">
                <a:solidFill>
                  <a:schemeClr val="tx2">
                    <a:lumMod val="75000"/>
                  </a:schemeClr>
                </a:solidFill>
              </a:rPr>
              <a:t>41. sjednici 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</a:rPr>
              <a:t>Kolegija </a:t>
            </a:r>
            <a:r>
              <a:rPr lang="hr-HR" sz="2400" b="1" dirty="0">
                <a:solidFill>
                  <a:schemeClr val="tx2">
                    <a:lumMod val="75000"/>
                  </a:schemeClr>
                </a:solidFill>
              </a:rPr>
              <a:t>ž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</a:rPr>
              <a:t>upana </a:t>
            </a:r>
            <a:r>
              <a:rPr lang="hr-HR" sz="2400" b="1" dirty="0">
                <a:solidFill>
                  <a:schemeClr val="tx2">
                    <a:lumMod val="75000"/>
                  </a:schemeClr>
                </a:solidFill>
              </a:rPr>
              <a:t>19. travnja 2016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</a:rPr>
              <a:t>. godine i poslan Županijskoj skupštini na donošenje.</a:t>
            </a:r>
          </a:p>
          <a:p>
            <a:pPr algn="ctr">
              <a:buNone/>
            </a:pPr>
            <a:endParaRPr lang="hr-H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hr-H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hr-HR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</a:rPr>
              <a:t>Zadar, travanj 2016.</a:t>
            </a:r>
            <a:endParaRPr lang="hr-HR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izvršeni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2015. godinu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2. Razvoj konkurentnog poduzetništva, turizma, poljoprivrede i ribarstva                 3.929.441,82 kn                 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276872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ECO SEA                                                                                                      1.016.137,42 kn      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916832"/>
            <a:ext cx="8712968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2.1. Razvoj konkurentne poljoprivrede, ribarstva i akvakulture                          1.016.137,42 kn  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251520" y="2996952"/>
            <a:ext cx="8712968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2.2. Razvoj ruralnih područja                                                                                       2.342.533,85 kn                                                                     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403648" y="3356992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Seljačka tržnica                                                                                                           144.819,31 kn          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1403648" y="3645024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Pojedinačni planovi navodnjavanja                                                                     1.712.941,16 kn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403648" y="3933056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Upravljanje i održavanje SN Baštica                                                                        403.263,38 kn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251520" y="4941168"/>
            <a:ext cx="8712968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2.3. Uvođenje znanja, novih tehnologija i inovacija u gospodarstvo                      570.770,55 kn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03648" y="5301208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BEE PROMOTED                                                                                            118.752,54 kn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1403648" y="5589240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I-CIA of Sme                                                                                                     75.161,71 kn 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pic>
        <p:nvPicPr>
          <p:cNvPr id="30" name="Slika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31" name="Pravokutnik 30"/>
          <p:cNvSpPr/>
          <p:nvPr/>
        </p:nvSpPr>
        <p:spPr>
          <a:xfrm>
            <a:off x="7668344" y="116632"/>
            <a:ext cx="1133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1403648" y="4221088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Centar kompetencija Plavo - Zeleni                                                                           81.510,00 kn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403648" y="5877272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Centar za  razvoj novih tehnologija                                                                         298.106,30 kn 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03648" y="6165304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– Mazin outdoor extreme                                                                             78.750,00 kn 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  <p:bldP spid="26" grpId="0" animBg="1"/>
      <p:bldP spid="33" grpId="0" animBg="1"/>
      <p:bldP spid="50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8" grpId="0" animBg="1"/>
      <p:bldP spid="17" grpId="0" animBg="1"/>
      <p:bldP spid="18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izvršeni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2015.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51520" y="1484784"/>
            <a:ext cx="8712968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3. Prepoznatljivost i očuvanje kulturne i prirodne baštine                                           11.431.710,70 kn                                             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348880"/>
            <a:ext cx="75608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HERA                                                                                                         10.762.210,23 kn        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988840"/>
            <a:ext cx="8712968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3.1. Očuvanje, zaštita i održiva uporaba prirodne i kulturne baštine               11.431.710,70 kn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48" name="Pravokutnik 47"/>
          <p:cNvSpPr/>
          <p:nvPr/>
        </p:nvSpPr>
        <p:spPr>
          <a:xfrm>
            <a:off x="1403648" y="2708920"/>
            <a:ext cx="75608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SAVE H</a:t>
            </a:r>
            <a:r>
              <a:rPr lang="hr-HR" sz="1600" baseline="-25000" dirty="0" smtClean="0">
                <a:solidFill>
                  <a:schemeClr val="tx1"/>
                </a:solidFill>
              </a:rPr>
              <a:t>2</a:t>
            </a:r>
            <a:r>
              <a:rPr lang="hr-HR" sz="1600" dirty="0" smtClean="0">
                <a:solidFill>
                  <a:schemeClr val="tx1"/>
                </a:solidFill>
              </a:rPr>
              <a:t>0                                                                                                        669.500,47 kn     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5" name="Pravokutnik 14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  <p:bldP spid="26" grpId="0" animBg="1"/>
      <p:bldP spid="33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izvršeni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2015.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51520" y="1268760"/>
            <a:ext cx="8712968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4. Unapređenje zaštite okoliša i kvalitete života                                                               9.312.064,33 kn                                                               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132856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Zeleni otoci                                                                                                    455.405,70 kn 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772816"/>
            <a:ext cx="8712968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4.1. Razvoj društvene, zdravstvene i socijalne infrastrukture i usluga                5.443.345,54 kn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48" name="Pravokutnik 47"/>
          <p:cNvSpPr/>
          <p:nvPr/>
        </p:nvSpPr>
        <p:spPr>
          <a:xfrm>
            <a:off x="1403648" y="2420888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ProjektREACH OUT                                                                                                    580.452,53 kn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1403648" y="2708920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HOLISTIC                                                                                                        791.706,96 kn     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1403648" y="2996952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i="1" dirty="0" smtClean="0">
                <a:solidFill>
                  <a:schemeClr val="tx1"/>
                </a:solidFill>
              </a:rPr>
              <a:t>Step forward                                                                                                 </a:t>
            </a:r>
            <a:r>
              <a:rPr lang="hr-HR" sz="1600" dirty="0" smtClean="0">
                <a:solidFill>
                  <a:schemeClr val="tx1"/>
                </a:solidFill>
              </a:rPr>
              <a:t>138.631,99 kn   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403648" y="3284984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Zdravstveno turistički centar Biograd na Moru                                                     339.563,50 kn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pic>
        <p:nvPicPr>
          <p:cNvPr id="28" name="Slika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9" name="Pravokutnik 28"/>
          <p:cNvSpPr/>
          <p:nvPr/>
        </p:nvSpPr>
        <p:spPr>
          <a:xfrm>
            <a:off x="7668344" y="116632"/>
            <a:ext cx="1205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30" name="Pravokutnik 29"/>
          <p:cNvSpPr/>
          <p:nvPr/>
        </p:nvSpPr>
        <p:spPr>
          <a:xfrm>
            <a:off x="1403648" y="3573016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NIP – Natura 2000, KULA BUTA                                                                               284.981,25 kn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1" name="Pravokutnik 30"/>
          <p:cNvSpPr/>
          <p:nvPr/>
        </p:nvSpPr>
        <p:spPr>
          <a:xfrm>
            <a:off x="1403648" y="3861048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ICT                                                                                                                     16.023,89 kn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1403648" y="4149080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Inkluzija  - korak bliže društvu bez prepreka                                                         196.785,07 kn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403648" y="4437112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Upravljajmo budućnosti – SŠ Kneza Branimira Benkovac                                   583.479,86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1403648" y="4725144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Primjena inov. metoda podučavanja komunikacije – PPVŠ Stanka Ožanića     309.474,56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403648" y="5013176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E MOBILE – Strukovna škola Vice Vlatkovića                                           702.628,11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1403648" y="5301208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Radio – osnova medijske pismenosti – Prirodoslovno graf. škola        742.864,81 kn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03648" y="5589240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ERASMUS – Hotelijersko turist. i ugost. škola                                         263.238,35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1403648" y="5877272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Erasmus + Gimnazija J. Barakovića                                                              18.070,00 kn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03648" y="6165304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Listen Stories Engaged – Gimnazija J. Barakovića                                     20.038,96 kn</a:t>
            </a:r>
            <a:endParaRPr lang="hr-H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  <p:bldP spid="26" grpId="0" animBg="1"/>
      <p:bldP spid="33" grpId="0" animBg="1"/>
      <p:bldP spid="48" grpId="0" animBg="1"/>
      <p:bldP spid="15" grpId="0" animBg="1"/>
      <p:bldP spid="16" grpId="0" animBg="1"/>
      <p:bldP spid="18" grpId="0" animBg="1"/>
      <p:bldP spid="30" grpId="0" animBg="1"/>
      <p:bldP spid="31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izvršeni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2015.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251520" y="1628800"/>
            <a:ext cx="8712968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4.2. Unapređenje zaštite okoliša i povećanje energetske učinkovitosti              3.868.718,79 kn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1403648" y="1988840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HAZADR                                                                                                         985.715,68 kn      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403648" y="2276872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ISCOPE                                                                                                              52.349,79 kn          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1403648" y="2564904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BLUENE                                                                                                        428.984,12 kn                                                                             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03648" y="2852936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i="1" dirty="0" smtClean="0">
                <a:solidFill>
                  <a:schemeClr val="tx1"/>
                </a:solidFill>
              </a:rPr>
              <a:t>Republic med                                                                                               </a:t>
            </a:r>
            <a:r>
              <a:rPr lang="hr-HR" sz="1600" i="1" dirty="0" smtClean="0">
                <a:solidFill>
                  <a:schemeClr val="tx1"/>
                </a:solidFill>
              </a:rPr>
              <a:t> </a:t>
            </a:r>
            <a:r>
              <a:rPr lang="hr-HR" sz="1600" dirty="0" smtClean="0">
                <a:solidFill>
                  <a:schemeClr val="tx1"/>
                </a:solidFill>
              </a:rPr>
              <a:t>354.034,83 kn</a:t>
            </a:r>
            <a:r>
              <a:rPr lang="hr-HR" sz="1600" i="1" dirty="0" smtClean="0">
                <a:solidFill>
                  <a:schemeClr val="tx1"/>
                </a:solidFill>
              </a:rPr>
              <a:t>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1403648" y="3140968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Energetski projekti                                                                                                 1.646.703,54 kn  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03648" y="3429000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CB GREEN                                                                                                         93.889,90 kn           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pic>
        <p:nvPicPr>
          <p:cNvPr id="28" name="Slika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9" name="Pravokutnik 28"/>
          <p:cNvSpPr/>
          <p:nvPr/>
        </p:nvSpPr>
        <p:spPr>
          <a:xfrm>
            <a:off x="7668344" y="116632"/>
            <a:ext cx="1205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1403648" y="3717032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ROOFOFROCK                                                                                               307.040,93 kn           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ravokutnik 3"/>
          <p:cNvSpPr/>
          <p:nvPr/>
        </p:nvSpPr>
        <p:spPr>
          <a:xfrm>
            <a:off x="467544" y="332656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smtClean="0">
                <a:latin typeface="+mj-lt"/>
              </a:rPr>
              <a:t>Grafikon 5. Prikaz udjela pojedinih ciljeva u Razvojnim </a:t>
            </a:r>
          </a:p>
          <a:p>
            <a:r>
              <a:rPr lang="hr-HR" sz="2000" b="1" dirty="0" smtClean="0">
                <a:latin typeface="+mj-lt"/>
              </a:rPr>
              <a:t>                     Projektima za 2015. godinu</a:t>
            </a:r>
            <a:endParaRPr lang="hr-HR" sz="2000" dirty="0">
              <a:latin typeface="+mj-lt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7668344" y="116632"/>
            <a:ext cx="1133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0" y="6488668"/>
            <a:ext cx="304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4076" y="378904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http://</a:t>
            </a:r>
            <a:r>
              <a:rPr lang="hr-HR" dirty="0">
                <a:hlinkClick r:id="rId3"/>
              </a:rPr>
              <a:t>zadarska-zupanija.hr/component/k2/item/540-proracun-vodic-za-gradane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0" y="2348880"/>
          <a:ext cx="828092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Naslov 13"/>
          <p:cNvSpPr>
            <a:spLocks noGrp="1"/>
          </p:cNvSpPr>
          <p:nvPr>
            <p:ph type="title"/>
          </p:nvPr>
        </p:nvSpPr>
        <p:spPr>
          <a:xfrm>
            <a:off x="323528" y="1412776"/>
            <a:ext cx="6264696" cy="86409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hr-HR" sz="2400" b="1" dirty="0" smtClean="0">
                <a:solidFill>
                  <a:schemeClr val="bg1"/>
                </a:solidFill>
              </a:rPr>
              <a:t>Godišnji izvještaj o izvršenju proračuna Zadarske županije za 2015. godinu</a:t>
            </a:r>
            <a:endParaRPr lang="hr-HR" sz="2400" b="1" dirty="0">
              <a:solidFill>
                <a:schemeClr val="bg1"/>
              </a:solidFill>
            </a:endParaRPr>
          </a:p>
        </p:txBody>
      </p:sp>
      <p:grpSp>
        <p:nvGrpSpPr>
          <p:cNvPr id="18" name="Grupa 17"/>
          <p:cNvGrpSpPr/>
          <p:nvPr/>
        </p:nvGrpSpPr>
        <p:grpSpPr>
          <a:xfrm>
            <a:off x="1691680" y="5229200"/>
            <a:ext cx="7128808" cy="820891"/>
            <a:chOff x="792076" y="951754"/>
            <a:chExt cx="7128808" cy="820891"/>
          </a:xfrm>
          <a:scene3d>
            <a:camera prst="orthographicFront"/>
            <a:lightRig rig="flat" dir="t"/>
          </a:scene3d>
        </p:grpSpPr>
        <p:sp>
          <p:nvSpPr>
            <p:cNvPr id="19" name="Zaobljeni pravokutnik 18"/>
            <p:cNvSpPr/>
            <p:nvPr/>
          </p:nvSpPr>
          <p:spPr>
            <a:xfrm>
              <a:off x="792076" y="951754"/>
              <a:ext cx="7128808" cy="8208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Zaobljeni pravokutnik 4"/>
            <p:cNvSpPr/>
            <p:nvPr/>
          </p:nvSpPr>
          <p:spPr>
            <a:xfrm>
              <a:off x="816119" y="975797"/>
              <a:ext cx="7032741" cy="77280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b="1" kern="1200" dirty="0" smtClean="0">
                  <a:solidFill>
                    <a:schemeClr val="tx2">
                      <a:lumMod val="75000"/>
                    </a:schemeClr>
                  </a:solidFill>
                </a:rPr>
                <a:t>Ukupno raspoloživa sredstva razdoblja                 9.863.469,60 kn  </a:t>
              </a:r>
              <a:endParaRPr lang="hr-HR" sz="1800" b="1" kern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upa 21"/>
          <p:cNvGrpSpPr/>
          <p:nvPr/>
        </p:nvGrpSpPr>
        <p:grpSpPr>
          <a:xfrm>
            <a:off x="7668344" y="4869160"/>
            <a:ext cx="533579" cy="533579"/>
            <a:chOff x="7126271" y="1574742"/>
            <a:chExt cx="533579" cy="533579"/>
          </a:xfrm>
        </p:grpSpPr>
        <p:sp>
          <p:nvSpPr>
            <p:cNvPr id="23" name="Strelica dolje 22"/>
            <p:cNvSpPr/>
            <p:nvPr/>
          </p:nvSpPr>
          <p:spPr>
            <a:xfrm>
              <a:off x="7126271" y="1574742"/>
              <a:ext cx="533579" cy="533579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1">
              <a:schemeClr val="dk2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Strelica dolje 4"/>
            <p:cNvSpPr/>
            <p:nvPr/>
          </p:nvSpPr>
          <p:spPr>
            <a:xfrm>
              <a:off x="7246326" y="1574742"/>
              <a:ext cx="293469" cy="4015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dirty="0" smtClean="0"/>
                <a:t>=</a:t>
              </a:r>
              <a:endParaRPr lang="hr-HR" sz="2400" kern="1200" dirty="0"/>
            </a:p>
          </p:txBody>
        </p:sp>
      </p:grpSp>
      <p:pic>
        <p:nvPicPr>
          <p:cNvPr id="25" name="Slika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6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31" name="Naslov 1"/>
          <p:cNvSpPr txBox="1">
            <a:spLocks/>
          </p:cNvSpPr>
          <p:nvPr/>
        </p:nvSpPr>
        <p:spPr>
          <a:xfrm>
            <a:off x="179512" y="404664"/>
            <a:ext cx="676875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800" b="1" dirty="0" smtClean="0">
                <a:latin typeface="+mj-lt"/>
                <a:ea typeface="+mj-ea"/>
                <a:cs typeface="+mj-cs"/>
              </a:rPr>
              <a:t>Izvršenje proračuna</a:t>
            </a:r>
            <a:endParaRPr kumimoji="0" lang="hr-H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AsOne/>
      </p:bldGraphic>
      <p:bldP spid="14" grpId="0" animBg="1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izvršenih prihoda  i primitaka za 2015. godinu</a:t>
            </a:r>
            <a:br>
              <a:rPr lang="hr-HR" sz="3100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572000" y="2060848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pojedinih grupa prihoda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2015. godinu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107504" y="1916832"/>
            <a:ext cx="442915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 smtClean="0">
              <a:cs typeface="Arial" pitchFamily="34" charset="0"/>
            </a:endParaRPr>
          </a:p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Ostvareni prihodi i primici Proračuna Zadarske županije za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2015. godinu</a:t>
            </a:r>
          </a:p>
          <a:p>
            <a:endParaRPr lang="hr-HR" sz="1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2" name="Table 14"/>
          <p:cNvGraphicFramePr>
            <a:graphicFrameLocks noGrp="1"/>
          </p:cNvGraphicFramePr>
          <p:nvPr/>
        </p:nvGraphicFramePr>
        <p:xfrm>
          <a:off x="179512" y="2996952"/>
          <a:ext cx="4071395" cy="2376259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{FABFCF23-3B69-468F-B69F-88F6DE6A72F2}</a:tableStyleId>
              </a:tblPr>
              <a:tblGrid>
                <a:gridCol w="2105894"/>
                <a:gridCol w="631768"/>
                <a:gridCol w="651262"/>
                <a:gridCol w="682471"/>
              </a:tblGrid>
              <a:tr h="22609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</a:rPr>
                        <a:t>(u </a:t>
                      </a:r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</a:rPr>
                        <a:t>kn) 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</a:rPr>
                        <a:t>Plan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</a:rPr>
                        <a:t>201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</a:rPr>
                        <a:t>5.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</a:rPr>
                        <a:t>Izvršenje</a:t>
                      </a:r>
                      <a:r>
                        <a:rPr lang="hr-HR" sz="600" b="1" u="none" strike="noStrike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</a:rPr>
                        <a:t>201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noProof="0" dirty="0" smtClean="0">
                          <a:solidFill>
                            <a:schemeClr val="bg1"/>
                          </a:solidFill>
                        </a:rPr>
                        <a:t>Index</a:t>
                      </a:r>
                      <a:endParaRPr lang="hr-HR" sz="600" b="1" i="0" u="none" strike="noStrike" noProof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9184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1" u="none" strike="noStrike" dirty="0" smtClean="0"/>
                        <a:t> 6</a:t>
                      </a:r>
                      <a:r>
                        <a:rPr lang="en-US" sz="600" b="1" u="none" strike="noStrike" dirty="0" smtClean="0"/>
                        <a:t> </a:t>
                      </a:r>
                      <a:r>
                        <a:rPr lang="hr-HR" sz="600" b="1" u="none" strike="noStrike" dirty="0" smtClean="0"/>
                        <a:t>PRI</a:t>
                      </a:r>
                      <a:r>
                        <a:rPr lang="en-US" sz="600" b="1" u="none" strike="noStrike" dirty="0" smtClean="0"/>
                        <a:t>HODI </a:t>
                      </a:r>
                      <a:r>
                        <a:rPr lang="en-US" sz="600" b="1" u="none" strike="noStrike" dirty="0"/>
                        <a:t>POSLOVANJA 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dirty="0" smtClean="0"/>
                        <a:t>217.786.489,87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dirty="0" smtClean="0"/>
                        <a:t>206.211.566,22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600" b="1" u="none" strike="noStrike" dirty="0" smtClean="0"/>
                        <a:t>94,69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184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u="none" strike="noStrike" dirty="0" smtClean="0"/>
                        <a:t> 61</a:t>
                      </a:r>
                      <a:r>
                        <a:rPr lang="en-US" sz="600" u="none" strike="noStrike" dirty="0" smtClean="0"/>
                        <a:t> </a:t>
                      </a:r>
                      <a:r>
                        <a:rPr lang="hr-HR" sz="600" u="none" strike="noStrike" dirty="0" smtClean="0"/>
                        <a:t>PRIHODI</a:t>
                      </a:r>
                      <a:r>
                        <a:rPr lang="hr-HR" sz="600" u="none" strike="noStrike" baseline="0" dirty="0" smtClean="0"/>
                        <a:t> OD POREZA</a:t>
                      </a:r>
                      <a:r>
                        <a:rPr lang="en-US" sz="600" u="none" strike="noStrike" dirty="0" smtClean="0"/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61.165.000,00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60.825.311,38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99,44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9184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u="none" strike="noStrike" dirty="0" smtClean="0"/>
                        <a:t> 63</a:t>
                      </a:r>
                      <a:r>
                        <a:rPr lang="en-US" sz="600" u="none" strike="noStrike" dirty="0" smtClean="0"/>
                        <a:t> </a:t>
                      </a:r>
                      <a:r>
                        <a:rPr lang="hr-HR" sz="600" u="none" strike="noStrike" dirty="0" smtClean="0"/>
                        <a:t>POMOĆI</a:t>
                      </a:r>
                      <a:r>
                        <a:rPr lang="hr-HR" sz="600" u="none" strike="noStrike" baseline="0" dirty="0" smtClean="0"/>
                        <a:t> IZ INOZ. I OSTALIH SUBJEKATA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104.318.069,12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95.074.437,68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91,14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91842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6</a:t>
                      </a:r>
                      <a:r>
                        <a:rPr lang="en-US" sz="600" u="none" strike="noStrike" dirty="0" smtClean="0"/>
                        <a:t>4 </a:t>
                      </a:r>
                      <a:r>
                        <a:rPr lang="hr-HR" sz="600" u="none" strike="noStrike" dirty="0" smtClean="0"/>
                        <a:t>PRIHODI OD IMOVINE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12.718.455,35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12.301.681,01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96,72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9184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u="none" strike="noStrike" dirty="0" smtClean="0"/>
                        <a:t> 6</a:t>
                      </a:r>
                      <a:r>
                        <a:rPr lang="en-US" sz="600" u="none" strike="noStrike" dirty="0" smtClean="0"/>
                        <a:t>5 </a:t>
                      </a:r>
                      <a:r>
                        <a:rPr lang="hr-HR" sz="600" u="none" strike="noStrike" dirty="0" smtClean="0"/>
                        <a:t>PRIHODI</a:t>
                      </a:r>
                      <a:r>
                        <a:rPr lang="hr-HR" sz="600" u="none" strike="noStrike" baseline="0" dirty="0" smtClean="0"/>
                        <a:t> OD ADMINISTRATIVNIH PRISTOJBI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19.396.586,14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18.898.930,84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97,43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0181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u="none" strike="noStrike" dirty="0" smtClean="0"/>
                        <a:t> 6</a:t>
                      </a:r>
                      <a:r>
                        <a:rPr lang="en-US" sz="600" u="none" strike="noStrike" dirty="0" smtClean="0"/>
                        <a:t>6 </a:t>
                      </a:r>
                      <a:r>
                        <a:rPr lang="hr-HR" sz="600" u="none" strike="noStrike" dirty="0" smtClean="0"/>
                        <a:t>PRIHODI OD PRODAJE ROBE, USLUGA,</a:t>
                      </a:r>
                      <a:r>
                        <a:rPr lang="hr-HR" sz="600" u="none" strike="noStrike" baseline="0" dirty="0" smtClean="0"/>
                        <a:t> DONACIJA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20.068.379,26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19.011.083,34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94,73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0181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u="none" strike="noStrike" dirty="0" smtClean="0"/>
                        <a:t> 68</a:t>
                      </a:r>
                      <a:r>
                        <a:rPr lang="en-US" sz="600" u="none" strike="noStrike" dirty="0" smtClean="0"/>
                        <a:t> </a:t>
                      </a:r>
                      <a:r>
                        <a:rPr lang="hr-HR" sz="600" u="none" strike="noStrike" dirty="0" smtClean="0"/>
                        <a:t>OSTALI PRIHODI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120.000,00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100.121,97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83,43</a:t>
                      </a:r>
                      <a:endParaRPr lang="en-US" sz="6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9184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u="none" strike="noStrike" dirty="0" smtClean="0"/>
                        <a:t> 72</a:t>
                      </a:r>
                      <a:r>
                        <a:rPr lang="en-US" sz="600" u="none" strike="noStrike" dirty="0" smtClean="0"/>
                        <a:t> </a:t>
                      </a:r>
                      <a:r>
                        <a:rPr lang="hr-HR" sz="600" u="none" strike="noStrike" dirty="0" smtClean="0"/>
                        <a:t>PRIHODI</a:t>
                      </a:r>
                      <a:r>
                        <a:rPr lang="hr-HR" sz="600" u="none" strike="noStrike" baseline="0" dirty="0" smtClean="0"/>
                        <a:t> OD PRODAJE</a:t>
                      </a:r>
                      <a:r>
                        <a:rPr lang="en-US" sz="600" u="none" strike="noStrike" dirty="0" smtClean="0"/>
                        <a:t> </a:t>
                      </a:r>
                      <a:r>
                        <a:rPr lang="en-US" sz="600" u="none" strike="noStrike" dirty="0"/>
                        <a:t>NEFINANCIJSKE IMOVINE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1.017.292,50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924.882,16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600" u="none" strike="noStrike" dirty="0" smtClean="0"/>
                        <a:t>90,92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1818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600" u="none" strike="noStrike" dirty="0" smtClean="0"/>
                        <a:t> 82 PRIMICI</a:t>
                      </a:r>
                      <a:r>
                        <a:rPr lang="pl-PL" sz="600" u="none" strike="noStrike" baseline="0" dirty="0" smtClean="0"/>
                        <a:t> OD</a:t>
                      </a:r>
                      <a:r>
                        <a:rPr lang="pl-PL" sz="600" u="none" strike="noStrike" dirty="0" smtClean="0"/>
                        <a:t> FINANCIJSKE IMOVINE 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164.486,88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128.881,09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600" u="none" strike="noStrike" dirty="0" smtClean="0"/>
                        <a:t>78,35</a:t>
                      </a:r>
                      <a:endParaRPr lang="en-US" sz="6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1818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600" u="none" strike="noStrike" dirty="0" smtClean="0"/>
                        <a:t> 92 VLASTITI IZVORI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22.331.730,75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22.331.730,75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100,00</a:t>
                      </a:r>
                      <a:endParaRPr lang="en-US" sz="6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184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1" u="none" strike="noStrike" dirty="0" smtClean="0"/>
                        <a:t> </a:t>
                      </a:r>
                      <a:r>
                        <a:rPr lang="en-US" sz="700" b="1" u="none" strike="noStrike" dirty="0" smtClean="0"/>
                        <a:t>Ukupno</a:t>
                      </a:r>
                      <a:r>
                        <a:rPr lang="hr-HR" sz="700" b="1" u="none" strike="noStrike" dirty="0" smtClean="0"/>
                        <a:t> prihodi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dirty="0" smtClean="0"/>
                        <a:t>241.300.000,00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dirty="0" smtClean="0"/>
                        <a:t>229.597.060,22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600" b="1" u="none" strike="noStrike" dirty="0" smtClean="0"/>
                        <a:t>95,15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283968" y="2564904"/>
          <a:ext cx="468052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Pravokutnik 14"/>
          <p:cNvSpPr/>
          <p:nvPr/>
        </p:nvSpPr>
        <p:spPr>
          <a:xfrm>
            <a:off x="179512" y="1268760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 smtClean="0"/>
              <a:t>Prihodi i primici proračuna Zadarske županije </a:t>
            </a:r>
            <a:r>
              <a:rPr lang="hr-HR" sz="1600" dirty="0" smtClean="0"/>
              <a:t>sastoje se od prihoda poslovanja, prihoda od prodaje nefinancijske imovine i primitaka od financijske imovine i zaduživanja.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0" grpId="0"/>
      <p:bldGraphic spid="153" grpId="0">
        <p:bldAsOne/>
      </p:bldGraphic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660232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izvršenih rashoda i izdataka za 2015. godinu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79512" y="2852936"/>
          <a:ext cx="4143403" cy="2636681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{9DCAF9ED-07DC-4A11-8D7F-57B35C25682E}</a:tableStyleId>
              </a:tblPr>
              <a:tblGrid>
                <a:gridCol w="2197478"/>
                <a:gridCol w="588604"/>
                <a:gridCol w="662780"/>
                <a:gridCol w="694541"/>
              </a:tblGrid>
              <a:tr h="2080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</a:rPr>
                        <a:t>u kn) 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</a:rPr>
                        <a:t>Plan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</a:rPr>
                        <a:t>201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</a:rPr>
                        <a:t>Izvršenje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</a:rPr>
                        <a:t>201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noProof="0" dirty="0" smtClean="0">
                          <a:solidFill>
                            <a:schemeClr val="bg1"/>
                          </a:solidFill>
                        </a:rPr>
                        <a:t>Index</a:t>
                      </a:r>
                      <a:endParaRPr lang="hr-HR" sz="600" b="1" i="0" u="none" strike="noStrike" noProof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1" u="none" strike="noStrike" baseline="0" dirty="0" smtClean="0"/>
                        <a:t> 1. </a:t>
                      </a:r>
                      <a:r>
                        <a:rPr lang="en-US" sz="600" b="1" u="none" strike="noStrike" dirty="0" smtClean="0"/>
                        <a:t>RASHODI </a:t>
                      </a:r>
                      <a:r>
                        <a:rPr lang="en-US" sz="600" b="1" u="none" strike="noStrike" dirty="0"/>
                        <a:t>POSLOVANJA 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dirty="0" smtClean="0"/>
                        <a:t>198.622.586,75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dirty="0" smtClean="0"/>
                        <a:t>182.924.047,06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600" b="1" u="none" strike="noStrike" dirty="0" smtClean="0"/>
                        <a:t>92,10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u="none" strike="noStrike" baseline="0" dirty="0" smtClean="0"/>
                        <a:t> </a:t>
                      </a:r>
                      <a:r>
                        <a:rPr lang="en-US" sz="600" u="none" strike="noStrike" dirty="0" smtClean="0"/>
                        <a:t>RASHODI </a:t>
                      </a:r>
                      <a:r>
                        <a:rPr lang="en-US" sz="600" u="none" strike="noStrike" dirty="0"/>
                        <a:t>ZA ZAPOSLENE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35.853.036,49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34.316.803,11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95,72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u="none" strike="noStrike" baseline="0" dirty="0" smtClean="0"/>
                        <a:t> </a:t>
                      </a:r>
                      <a:r>
                        <a:rPr lang="en-US" sz="600" u="none" strike="noStrike" dirty="0" smtClean="0"/>
                        <a:t>MATERIJALNI </a:t>
                      </a:r>
                      <a:r>
                        <a:rPr lang="en-US" sz="600" u="none" strike="noStrike" dirty="0"/>
                        <a:t>RASHODI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113.033.723,88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100.789.146,29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89,17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baseline="0" dirty="0" smtClean="0"/>
                        <a:t> </a:t>
                      </a:r>
                      <a:r>
                        <a:rPr lang="en-US" sz="600" u="none" strike="noStrike" dirty="0" smtClean="0"/>
                        <a:t>FINANCIJSKI </a:t>
                      </a:r>
                      <a:r>
                        <a:rPr lang="en-US" sz="600" u="none" strike="noStrike" dirty="0"/>
                        <a:t>RASHODI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1.022.563,62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883.172,09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86,37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u="none" strike="noStrike" baseline="0" dirty="0" smtClean="0"/>
                        <a:t> </a:t>
                      </a:r>
                      <a:r>
                        <a:rPr lang="en-US" sz="600" u="none" strike="noStrike" dirty="0" smtClean="0"/>
                        <a:t>SUBVENCIJE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2.364.071,00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2.357.229,89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99,71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6324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u="none" strike="noStrike" baseline="0" dirty="0" smtClean="0"/>
                        <a:t> </a:t>
                      </a:r>
                      <a:r>
                        <a:rPr lang="en-US" sz="600" u="none" strike="noStrike" dirty="0" smtClean="0"/>
                        <a:t>POMOĆI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10.289.223,72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9.722.960,92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94,50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6324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u="none" strike="noStrike" baseline="0" dirty="0" smtClean="0"/>
                        <a:t> </a:t>
                      </a:r>
                      <a:r>
                        <a:rPr lang="en-US" sz="600" u="none" strike="noStrike" dirty="0" smtClean="0"/>
                        <a:t>NAKNADE </a:t>
                      </a:r>
                      <a:r>
                        <a:rPr lang="en-US" sz="600" u="none" strike="noStrike" dirty="0"/>
                        <a:t>GRAĐANIMA I KUĆANSTVIMA IZ </a:t>
                      </a:r>
                      <a:r>
                        <a:rPr lang="en-US" sz="600" u="none" strike="noStrike" dirty="0" smtClean="0"/>
                        <a:t>PRORAČUNA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15.113.382,13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14.915.825,50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98,69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u="none" strike="noStrike" baseline="0" dirty="0" smtClean="0"/>
                        <a:t> </a:t>
                      </a:r>
                      <a:r>
                        <a:rPr lang="en-US" sz="600" u="none" strike="noStrike" dirty="0" smtClean="0"/>
                        <a:t>OSTALI </a:t>
                      </a:r>
                      <a:r>
                        <a:rPr lang="en-US" sz="600" u="none" strike="noStrike" dirty="0"/>
                        <a:t>RASHODI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20.946.585,91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19.938.909,26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95,19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1" u="none" strike="noStrike" dirty="0" smtClean="0"/>
                        <a:t> 2.</a:t>
                      </a:r>
                      <a:r>
                        <a:rPr lang="hr-HR" sz="600" b="1" u="none" strike="noStrike" baseline="0" dirty="0" smtClean="0"/>
                        <a:t> </a:t>
                      </a:r>
                      <a:r>
                        <a:rPr lang="en-US" sz="600" b="1" u="none" strike="noStrike" dirty="0" smtClean="0"/>
                        <a:t>RASHODI </a:t>
                      </a:r>
                      <a:r>
                        <a:rPr lang="en-US" sz="600" b="1" u="none" strike="noStrike" dirty="0"/>
                        <a:t>ZA NABAVU NEFINANCIJSKE IMOVINE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dirty="0" smtClean="0"/>
                        <a:t>41.249.413,25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dirty="0" smtClean="0"/>
                        <a:t>35.385.170,88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600" b="1" u="none" strike="noStrike" dirty="0" smtClean="0"/>
                        <a:t>85,78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u="none" strike="noStrike" dirty="0" smtClean="0"/>
                        <a:t> </a:t>
                      </a:r>
                      <a:r>
                        <a:rPr lang="it-IT" sz="600" u="none" strike="noStrike" dirty="0" smtClean="0"/>
                        <a:t>RASHODI </a:t>
                      </a:r>
                      <a:r>
                        <a:rPr lang="it-IT" sz="600" u="none" strike="noStrike" dirty="0"/>
                        <a:t>ZA NABAVU </a:t>
                      </a:r>
                      <a:r>
                        <a:rPr lang="hr-HR" sz="600" u="none" strike="noStrike" dirty="0" smtClean="0"/>
                        <a:t>NE</a:t>
                      </a:r>
                      <a:r>
                        <a:rPr lang="it-IT" sz="600" u="none" strike="noStrike" dirty="0" smtClean="0"/>
                        <a:t>PROIZVEDENE </a:t>
                      </a:r>
                      <a:r>
                        <a:rPr lang="hr-HR" sz="600" u="none" strike="noStrike" dirty="0" smtClean="0"/>
                        <a:t>DUG. </a:t>
                      </a:r>
                      <a:r>
                        <a:rPr lang="it-IT" sz="600" u="none" strike="noStrike" dirty="0" smtClean="0"/>
                        <a:t>IMOVINE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81.200,00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81.200,00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u="none" strike="noStrike" dirty="0" smtClean="0"/>
                        <a:t> RASHODI</a:t>
                      </a:r>
                      <a:r>
                        <a:rPr lang="hr-HR" sz="600" u="none" strike="noStrike" baseline="0" dirty="0" smtClean="0"/>
                        <a:t> ZA NABAVU PROIZVEDENE DUG. IMOVINE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27.720.010,95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24.073.289,13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86,84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63245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600" u="none" strike="noStrike" dirty="0" smtClean="0"/>
                        <a:t> RASHODI </a:t>
                      </a:r>
                      <a:r>
                        <a:rPr lang="pl-PL" sz="600" u="none" strike="noStrike" dirty="0"/>
                        <a:t>ZA DODATNA ULAGANJA NA NEFINANCIJSKU  IMOVINU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13.448.202,30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11.230.681,75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83,51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63245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600" b="1" u="none" strike="noStrike" dirty="0" smtClean="0"/>
                        <a:t> 3.</a:t>
                      </a:r>
                      <a:r>
                        <a:rPr lang="pl-PL" sz="600" b="1" u="none" strike="noStrike" baseline="0" dirty="0" smtClean="0"/>
                        <a:t> </a:t>
                      </a:r>
                      <a:r>
                        <a:rPr lang="pl-PL" sz="600" b="1" u="none" strike="noStrike" dirty="0" smtClean="0"/>
                        <a:t>IZDACI </a:t>
                      </a:r>
                      <a:r>
                        <a:rPr lang="pl-PL" sz="600" b="1" u="none" strike="noStrike" dirty="0"/>
                        <a:t>ZA FINANCIJSKU IMOVINU I OTPLATU ZAJMOVA</a:t>
                      </a:r>
                      <a:endParaRPr lang="pl-PL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dirty="0" smtClean="0"/>
                        <a:t>1.428.000,00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dirty="0" smtClean="0"/>
                        <a:t>1.424.372,68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600" b="1" u="none" strike="noStrike" dirty="0" smtClean="0"/>
                        <a:t>99,75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3245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600" u="none" strike="noStrike" dirty="0" smtClean="0"/>
                        <a:t> IZDACI ZA OTPLATE GLAVNICE PRIMLJENIH ZAJMOVA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1.428.000,00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1.424.372,68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99,75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1582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u="none" strike="noStrike" dirty="0" smtClean="0"/>
                        <a:t> </a:t>
                      </a:r>
                      <a:r>
                        <a:rPr lang="en-US" sz="700" b="1" u="none" strike="noStrike" dirty="0" smtClean="0"/>
                        <a:t>Ukupno</a:t>
                      </a:r>
                      <a:r>
                        <a:rPr lang="hr-HR" sz="700" b="1" u="none" strike="noStrike" dirty="0" smtClean="0"/>
                        <a:t> rashodi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dirty="0" smtClean="0"/>
                        <a:t>241.300.000,00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dirty="0" smtClean="0"/>
                        <a:t>219.733.590,62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600" b="1" u="none" strike="noStrike" dirty="0" smtClean="0"/>
                        <a:t>91,06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4844" y="1988840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pojedinih grupa rashoda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2015. godinu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268760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6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 rashoda poslovanja, rashoda za nabavu nefinancijske imovine i izdataka za financijsku imovinu i otplatu zajmova.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0" y="1988840"/>
            <a:ext cx="43569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Ostvareni rashodi i izdaci Proračuna Zadarske županije za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2015. godinu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9" name="Grafikon 18"/>
          <p:cNvGraphicFramePr/>
          <p:nvPr/>
        </p:nvGraphicFramePr>
        <p:xfrm>
          <a:off x="4499992" y="2609528"/>
          <a:ext cx="464400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  <p:bldP spid="21" grpId="0"/>
      <p:bldGraphic spid="1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614627"/>
              </p:ext>
            </p:extLst>
          </p:nvPr>
        </p:nvGraphicFramePr>
        <p:xfrm>
          <a:off x="179512" y="2564905"/>
          <a:ext cx="3960440" cy="2464931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205738"/>
                <a:gridCol w="1145082"/>
                <a:gridCol w="1103537"/>
                <a:gridCol w="892494"/>
                <a:gridCol w="613589"/>
              </a:tblGrid>
              <a:tr h="304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u="none" strike="noStrike" dirty="0"/>
                        <a:t>RB</a:t>
                      </a:r>
                      <a:endParaRPr lang="en-US" sz="600" b="0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Upravni odjeli</a:t>
                      </a:r>
                      <a:endParaRPr lang="en-US" sz="7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za 201</a:t>
                      </a:r>
                      <a:r>
                        <a:rPr lang="hr-HR" sz="7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7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7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 </a:t>
                      </a:r>
                      <a:r>
                        <a:rPr lang="en-US" sz="7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201</a:t>
                      </a:r>
                      <a:r>
                        <a:rPr lang="hr-HR" sz="7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7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7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7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567A5F"/>
                    </a:solidFill>
                  </a:tcPr>
                </a:tc>
              </a:tr>
              <a:tr h="207765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1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600" u="none" strike="noStrike" noProof="0" dirty="0" smtClean="0">
                          <a:latin typeface="Arial" pitchFamily="34" charset="0"/>
                          <a:cs typeface="Arial" pitchFamily="34" charset="0"/>
                        </a:rPr>
                        <a:t>Ured župana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2.159.600,00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1.961.612,95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90,83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72396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2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pt-BR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Proračun </a:t>
                      </a:r>
                      <a:r>
                        <a:rPr lang="pt-BR" sz="600" u="none" strike="noStrike" dirty="0">
                          <a:latin typeface="Arial" pitchFamily="34" charset="0"/>
                          <a:cs typeface="Arial" pitchFamily="34" charset="0"/>
                        </a:rPr>
                        <a:t>i financije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21.568.194,75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20.889.706,44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96,85</a:t>
                      </a:r>
                    </a:p>
                  </a:txBody>
                  <a:tcPr marL="0" marR="0" marT="0" marB="0" anchor="ctr"/>
                </a:tc>
              </a:tr>
              <a:tr h="180603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3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hr-HR" sz="600" u="none" strike="noStrike" noProof="0" dirty="0" smtClean="0">
                          <a:latin typeface="Arial" pitchFamily="34" charset="0"/>
                          <a:cs typeface="Arial" pitchFamily="34" charset="0"/>
                        </a:rPr>
                        <a:t>Društvene djelatnosti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116.500.593,23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104.907.105,48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90,05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71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4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sv-SE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Zdravstvo </a:t>
                      </a:r>
                      <a:r>
                        <a:rPr lang="sv-SE" sz="600" u="none" strike="noStrike" dirty="0">
                          <a:latin typeface="Arial" pitchFamily="34" charset="0"/>
                          <a:cs typeface="Arial" pitchFamily="34" charset="0"/>
                        </a:rPr>
                        <a:t>i socijalnu skrb </a:t>
                      </a:r>
                      <a:endParaRPr lang="sv-SE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38.218.839,67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35.227.948,74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92,17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80603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5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Prostorno</a:t>
                      </a:r>
                      <a:r>
                        <a:rPr lang="hr-HR" sz="6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uređenje</a:t>
                      </a:r>
                      <a:endParaRPr lang="vi-VN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8.952.911,17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8.426.907,21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94,12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72396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noProof="0" dirty="0" smtClean="0"/>
                        <a:t>  6.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>
                          <a:latin typeface="Arial" pitchFamily="34" charset="0"/>
                          <a:cs typeface="Arial" pitchFamily="34" charset="0"/>
                        </a:rPr>
                        <a:t>  Gospodarstvo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6.565.877,28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6.055.646,80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92,23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93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7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>
                          <a:latin typeface="Arial" pitchFamily="34" charset="0"/>
                          <a:cs typeface="Arial" pitchFamily="34" charset="0"/>
                        </a:rPr>
                        <a:t>  Poljoprivreda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8.560.024,91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7.578.025,44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88,53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8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pt-BR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More </a:t>
                      </a:r>
                      <a:r>
                        <a:rPr lang="pt-BR" sz="600" u="none" strike="noStrike" dirty="0">
                          <a:latin typeface="Arial" pitchFamily="34" charset="0"/>
                          <a:cs typeface="Arial" pitchFamily="34" charset="0"/>
                        </a:rPr>
                        <a:t>i turizam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7.208.225,00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6.917.678,84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95,97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80603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9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>
                          <a:latin typeface="Arial" pitchFamily="34" charset="0"/>
                          <a:cs typeface="Arial" pitchFamily="34" charset="0"/>
                        </a:rPr>
                        <a:t>  Razvoj i europski procesi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20.350.683,05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18.754.154,23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92,15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79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</a:t>
                      </a:r>
                      <a:r>
                        <a:rPr lang="en-US" sz="600" u="none" strike="noStrike" dirty="0" smtClean="0"/>
                        <a:t>10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Pravni </a:t>
                      </a:r>
                      <a:r>
                        <a:rPr lang="pl-PL" sz="600" u="none" strike="noStrike" dirty="0">
                          <a:latin typeface="Arial" pitchFamily="34" charset="0"/>
                          <a:cs typeface="Arial" pitchFamily="34" charset="0"/>
                        </a:rPr>
                        <a:t>i zajednički poslovi 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11.215.050,94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9.014.804,49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80,38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04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/>
                        <a:t> 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6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UKUPNO </a:t>
                      </a:r>
                      <a:r>
                        <a:rPr lang="en-US" sz="600" b="1" u="none" strike="noStrike" dirty="0">
                          <a:latin typeface="Arial" pitchFamily="34" charset="0"/>
                          <a:cs typeface="Arial" pitchFamily="34" charset="0"/>
                        </a:rPr>
                        <a:t>RASHODI I IZDACI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hr-HR" sz="6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r>
                        <a:rPr lang="en-US" sz="6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6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00.000,00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219.733.590,62</a:t>
                      </a:r>
                      <a:endParaRPr lang="en-US" sz="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91,06</a:t>
                      </a:r>
                      <a:endParaRPr lang="en-US" sz="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107504" y="1844824"/>
            <a:ext cx="52149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  Tablica 3. Rashodi Proračuna Zadarske županije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po organizacijskoj klasifikaciji</a:t>
            </a: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251520" y="188640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 organizacijskoj </a:t>
            </a:r>
            <a:r>
              <a:rPr lang="hr-HR" sz="2800" b="1" dirty="0" smtClean="0">
                <a:latin typeface="+mj-lt"/>
                <a:ea typeface="+mj-ea"/>
                <a:cs typeface="+mj-cs"/>
              </a:rPr>
              <a:t>i funkcijskoj </a:t>
            </a: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klasifikaciji</a:t>
            </a: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682798"/>
              </p:ext>
            </p:extLst>
          </p:nvPr>
        </p:nvGraphicFramePr>
        <p:xfrm>
          <a:off x="4860032" y="2564904"/>
          <a:ext cx="3960440" cy="2448271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199606"/>
                <a:gridCol w="1487248"/>
                <a:gridCol w="717698"/>
                <a:gridCol w="919388"/>
                <a:gridCol w="636500"/>
              </a:tblGrid>
              <a:tr h="3104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/>
                        <a:t>RB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u="none" strike="noStrike" noProof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Opis</a:t>
                      </a:r>
                      <a:endParaRPr lang="hr-HR" sz="700" b="1" i="0" u="none" strike="noStrike" noProof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za </a:t>
                      </a:r>
                      <a:r>
                        <a:rPr lang="en-US" sz="7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7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7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7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 I</a:t>
                      </a:r>
                      <a:r>
                        <a:rPr lang="en-US" sz="7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7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en-US" sz="7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VI.</a:t>
                      </a:r>
                      <a:r>
                        <a:rPr lang="hr-HR" sz="7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7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7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7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7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567A5F"/>
                    </a:solidFill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1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da-DK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01 </a:t>
                      </a:r>
                      <a:r>
                        <a:rPr lang="da-DK" sz="600" u="none" strike="noStrike" dirty="0">
                          <a:latin typeface="Arial" pitchFamily="34" charset="0"/>
                          <a:cs typeface="Arial" pitchFamily="34" charset="0"/>
                        </a:rPr>
                        <a:t>Opće javne </a:t>
                      </a:r>
                      <a:r>
                        <a:rPr lang="da-DK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usluge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35.213.745,69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32.155.920,81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91,32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32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2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hr-HR" sz="600" u="none" strike="noStrike" noProof="0" dirty="0" smtClean="0">
                          <a:latin typeface="Arial" pitchFamily="34" charset="0"/>
                          <a:cs typeface="Arial" pitchFamily="34" charset="0"/>
                        </a:rPr>
                        <a:t>04 Ekonomski poslovi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16.307.711,47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15.749.496,95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96,58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32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3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05 </a:t>
                      </a:r>
                      <a:r>
                        <a:rPr lang="pl-PL" sz="600" u="none" strike="noStrike" dirty="0">
                          <a:latin typeface="Arial" pitchFamily="34" charset="0"/>
                          <a:cs typeface="Arial" pitchFamily="34" charset="0"/>
                        </a:rPr>
                        <a:t>Zaštita </a:t>
                      </a:r>
                      <a:r>
                        <a:rPr lang="pl-PL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okoliša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4.277.390,32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3.950.641,96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92,36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32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4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06</a:t>
                      </a:r>
                      <a:r>
                        <a:rPr lang="hr-HR" sz="6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Usluge unapređenja stan. i zajednice</a:t>
                      </a:r>
                      <a:endParaRPr lang="vi-VN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37.821.840,67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31.366.587,61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82,93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32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5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hr-HR" sz="600" u="none" strike="noStrike" noProof="0" dirty="0" smtClean="0">
                          <a:latin typeface="Arial" pitchFamily="34" charset="0"/>
                          <a:cs typeface="Arial" pitchFamily="34" charset="0"/>
                        </a:rPr>
                        <a:t>07 Zdravstvo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26.862.194,23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24.580.328,51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91,51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32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noProof="0" dirty="0" smtClean="0"/>
                        <a:t>  6.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>
                          <a:latin typeface="Arial" pitchFamily="34" charset="0"/>
                          <a:cs typeface="Arial" pitchFamily="34" charset="0"/>
                        </a:rPr>
                        <a:t>  08 Rekreacija, kultura i religija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17.522.701,24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15.792.222,66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90,12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32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noProof="0" dirty="0" smtClean="0"/>
                        <a:t>  7.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>
                          <a:latin typeface="Arial" pitchFamily="34" charset="0"/>
                          <a:cs typeface="Arial" pitchFamily="34" charset="0"/>
                        </a:rPr>
                        <a:t>  09 Obrazovanje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92.278.516,38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85.830.335,39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93,01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42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8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10 </a:t>
                      </a:r>
                      <a:r>
                        <a:rPr lang="pl-PL" sz="600" u="none" strike="noStrike" dirty="0">
                          <a:latin typeface="Arial" pitchFamily="34" charset="0"/>
                          <a:cs typeface="Arial" pitchFamily="34" charset="0"/>
                        </a:rPr>
                        <a:t>Socijalna </a:t>
                      </a:r>
                      <a:r>
                        <a:rPr lang="pl-PL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zaštita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11.015.900,00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10.308.056,73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93,57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32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/>
                        <a:t> 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6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UKUPNO </a:t>
                      </a:r>
                      <a:r>
                        <a:rPr lang="en-US" sz="600" b="1" u="none" strike="noStrike" dirty="0">
                          <a:latin typeface="Arial" pitchFamily="34" charset="0"/>
                          <a:cs typeface="Arial" pitchFamily="34" charset="0"/>
                        </a:rPr>
                        <a:t>RASHODI I IZDACI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241.300.000,00 </a:t>
                      </a:r>
                      <a:endParaRPr lang="en-US" sz="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219.733.590,62</a:t>
                      </a:r>
                      <a:endParaRPr lang="en-US" sz="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91,06</a:t>
                      </a:r>
                      <a:endParaRPr lang="en-US" sz="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Pravokutnik 22"/>
          <p:cNvSpPr/>
          <p:nvPr/>
        </p:nvSpPr>
        <p:spPr>
          <a:xfrm>
            <a:off x="4823520" y="1844824"/>
            <a:ext cx="43204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4. Rashodi Proračuna Zadarske županije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po funkcijskoj klasifikaciji</a:t>
            </a:r>
            <a:endParaRPr lang="hr-HR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188640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1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organizacijskoj </a:t>
            </a:r>
            <a:r>
              <a:rPr lang="hr-HR" sz="112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196752"/>
            <a:ext cx="8513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   </a:t>
            </a:r>
            <a:r>
              <a:rPr lang="hr-HR" sz="1600" b="1" dirty="0" smtClean="0">
                <a:cs typeface="Arial" pitchFamily="34" charset="0"/>
              </a:rPr>
              <a:t>Grafikon 3. Rashodi Proračuna Zadarske županije po </a:t>
            </a:r>
            <a:r>
              <a:rPr lang="hr-HR" sz="1600" b="1" u="sng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organizacijskoj klasifikaciji </a:t>
            </a:r>
            <a:r>
              <a:rPr lang="hr-HR" sz="1600" b="1" dirty="0" smtClean="0">
                <a:cs typeface="Arial" pitchFamily="34" charset="0"/>
              </a:rPr>
              <a:t>u milijunima kuna</a:t>
            </a:r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256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/>
        </p:nvGraphicFramePr>
        <p:xfrm>
          <a:off x="395536" y="1844824"/>
          <a:ext cx="8136904" cy="419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32118621"/>
      </p:ext>
    </p:extLst>
  </p:cSld>
  <p:clrMapOvr>
    <a:masterClrMapping/>
  </p:clrMapOvr>
  <p:transition spd="slow" advClick="0" advTm="15000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116632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1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112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196752"/>
            <a:ext cx="8513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   </a:t>
            </a:r>
            <a:r>
              <a:rPr lang="hr-HR" sz="1600" b="1" dirty="0" smtClean="0">
                <a:cs typeface="Arial" pitchFamily="34" charset="0"/>
              </a:rPr>
              <a:t>Grafikon 4. Rashodi Proračuna Zadarske županije po </a:t>
            </a:r>
            <a:r>
              <a:rPr lang="hr-HR" sz="1600" b="1" u="sng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funkcijskoj klasifikaciji </a:t>
            </a:r>
            <a:r>
              <a:rPr lang="hr-HR" sz="1600" b="1" dirty="0" smtClean="0">
                <a:cs typeface="Arial" pitchFamily="34" charset="0"/>
              </a:rPr>
              <a:t>u milijunima kuna</a:t>
            </a:r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/>
        </p:nvGraphicFramePr>
        <p:xfrm>
          <a:off x="539552" y="1772816"/>
          <a:ext cx="777686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6952286" cy="59544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Razvojni projekti izvršeni u Proračunu Zadarske županije za 2015. godinu</a:t>
            </a:r>
            <a:r>
              <a:rPr lang="hr-HR" sz="2900" dirty="0" smtClean="0"/>
              <a:t/>
            </a:r>
            <a:br>
              <a:rPr lang="hr-HR" sz="2900" dirty="0" smtClean="0"/>
            </a:br>
            <a:endParaRPr lang="hr-HR" sz="29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827584" y="2060848"/>
            <a:ext cx="7416824" cy="5040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/>
              <a:t>Razvojni projekti                                                                            27.077.888,84 kn                                                                            </a:t>
            </a:r>
            <a:endParaRPr lang="hr-HR" b="1" u="sng" dirty="0"/>
          </a:p>
        </p:txBody>
      </p:sp>
      <p:sp>
        <p:nvSpPr>
          <p:cNvPr id="28" name="Pravokutnik 27"/>
          <p:cNvSpPr/>
          <p:nvPr/>
        </p:nvSpPr>
        <p:spPr>
          <a:xfrm>
            <a:off x="827584" y="2636912"/>
            <a:ext cx="7416824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bg1"/>
                </a:solidFill>
              </a:rPr>
              <a:t>Cilj 1. Uspostava učinkovitog sustava upravljanja potencijalima i resursima               2.404.671,99 kn               </a:t>
            </a:r>
            <a:endParaRPr lang="hr-HR" sz="1400" b="1" dirty="0">
              <a:solidFill>
                <a:schemeClr val="bg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827584" y="3068960"/>
            <a:ext cx="7416824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bg1"/>
                </a:solidFill>
              </a:rPr>
              <a:t>Cilj 2. Razvoj konkurentnog poduzetništva, turizma, poljoprivrede i ribarstva           3.929.441,82 kn           </a:t>
            </a:r>
            <a:endParaRPr lang="hr-HR" sz="1400" b="1" dirty="0">
              <a:solidFill>
                <a:schemeClr val="bg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827584" y="3501008"/>
            <a:ext cx="7416824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bg1"/>
                </a:solidFill>
              </a:rPr>
              <a:t>Cilj 3. Prepoznatljivost i očuvanje kulturne i prirodne baštine                                      11.431.710,70 kn                                        </a:t>
            </a:r>
            <a:endParaRPr lang="hr-HR" sz="1400" b="1" dirty="0">
              <a:solidFill>
                <a:schemeClr val="bg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827584" y="3933056"/>
            <a:ext cx="7416824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bg1"/>
                </a:solidFill>
              </a:rPr>
              <a:t>Cilj 4. Unapređenje zaštite okoliša i kvalitete života                                                          9.312.064,33 kn                                                          </a:t>
            </a:r>
            <a:endParaRPr lang="hr-HR" sz="1400" b="1" dirty="0">
              <a:solidFill>
                <a:schemeClr val="bg1"/>
              </a:solidFill>
            </a:endParaRPr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8" name="Pravokutnik 17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  <p:bldP spid="28" grpId="0" animBg="1"/>
      <p:bldP spid="32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izvršeni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2015. godinu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</a:p>
        </p:txBody>
      </p:sp>
      <p:sp>
        <p:nvSpPr>
          <p:cNvPr id="27" name="Pravokutnik 26"/>
          <p:cNvSpPr/>
          <p:nvPr/>
        </p:nvSpPr>
        <p:spPr>
          <a:xfrm>
            <a:off x="251520" y="1268760"/>
            <a:ext cx="8712968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1. Uspostava učinkovitog sustava upravljanja potencijalima i resursima                    2.404.671,99 kn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132856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Pomoćnici u nastavi                                                                                                   706.949,54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772816"/>
            <a:ext cx="8712968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1.1. Jačanje i umrežavanje organizacija civilnog društva                                           713.845,76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251520" y="2996952"/>
            <a:ext cx="8712968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1.2. Jačanje kapaciteta i učinkovitog rada javnog sektora                                        582.174,30 kn                                                   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1" name="Pravokutnik 50"/>
          <p:cNvSpPr/>
          <p:nvPr/>
        </p:nvSpPr>
        <p:spPr>
          <a:xfrm>
            <a:off x="1403648" y="3356992"/>
            <a:ext cx="75608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i="1" dirty="0" smtClean="0">
                <a:solidFill>
                  <a:schemeClr val="tx1"/>
                </a:solidFill>
              </a:rPr>
              <a:t>Europa Direct Zadar                                                                                                   </a:t>
            </a:r>
            <a:r>
              <a:rPr lang="hr-HR" sz="1600" dirty="0" smtClean="0">
                <a:solidFill>
                  <a:schemeClr val="tx1"/>
                </a:solidFill>
              </a:rPr>
              <a:t>582.174,30 kn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403648" y="2420888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B – HIVE                                                                                                              6.896,22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41" name="Pravokutnik 40"/>
          <p:cNvSpPr/>
          <p:nvPr/>
        </p:nvSpPr>
        <p:spPr>
          <a:xfrm>
            <a:off x="251520" y="4005064"/>
            <a:ext cx="8712968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1.3. Jačanje kapaciteta i učinkovitosti poduzetničkog sektora                              1.108.651,93 kn                                                                                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42" name="Pravokutnik 41"/>
          <p:cNvSpPr/>
          <p:nvPr/>
        </p:nvSpPr>
        <p:spPr>
          <a:xfrm>
            <a:off x="1403648" y="4365104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SPARC                                                                                                             180.412,50 kn           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43" name="Pravokutnik 42"/>
          <p:cNvSpPr/>
          <p:nvPr/>
        </p:nvSpPr>
        <p:spPr>
          <a:xfrm>
            <a:off x="1403648" y="4653136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CITEK                                                                                                              132.023,56 kn                                                                                                              </a:t>
            </a:r>
            <a:r>
              <a:rPr lang="hr-HR" sz="1600" dirty="0" smtClean="0">
                <a:solidFill>
                  <a:srgbClr val="FF0000"/>
                </a:solidFill>
              </a:rPr>
              <a:t>                                                                                                 </a:t>
            </a:r>
            <a:endParaRPr lang="hr-HR" sz="1600" dirty="0">
              <a:solidFill>
                <a:srgbClr val="FF0000"/>
              </a:solidFill>
            </a:endParaRPr>
          </a:p>
        </p:txBody>
      </p:sp>
      <p:sp>
        <p:nvSpPr>
          <p:cNvPr id="44" name="Pravokutnik 43"/>
          <p:cNvSpPr/>
          <p:nvPr/>
        </p:nvSpPr>
        <p:spPr>
          <a:xfrm>
            <a:off x="1403648" y="4941168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Kompetentni dionici                                                                                       59.066,42 kn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45" name="Pravokutnik 44"/>
          <p:cNvSpPr/>
          <p:nvPr/>
        </p:nvSpPr>
        <p:spPr>
          <a:xfrm>
            <a:off x="1403648" y="5229200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COWORKING                                                                                                 156.462,12 kn  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46" name="Pravokutnik 45"/>
          <p:cNvSpPr/>
          <p:nvPr/>
        </p:nvSpPr>
        <p:spPr>
          <a:xfrm>
            <a:off x="1403648" y="5517232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HEAR ME OUT                                                                                               281.770,23 kn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47" name="Pravokutnik 46"/>
          <p:cNvSpPr/>
          <p:nvPr/>
        </p:nvSpPr>
        <p:spPr>
          <a:xfrm>
            <a:off x="1403648" y="5805264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Ag Ventures                                                                                                     20.957,29 kn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48" name="Pravokutnik 47"/>
          <p:cNvSpPr/>
          <p:nvPr/>
        </p:nvSpPr>
        <p:spPr>
          <a:xfrm>
            <a:off x="1403648" y="6093296"/>
            <a:ext cx="7560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dirty="0" smtClean="0">
                <a:solidFill>
                  <a:schemeClr val="tx1"/>
                </a:solidFill>
              </a:rPr>
              <a:t>Projekt Gaging                                                                                                            277.959,81 kn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  <p:bldP spid="26" grpId="0" animBg="1"/>
      <p:bldP spid="33" grpId="0" animBg="1"/>
      <p:bldP spid="50" grpId="0" animBg="1"/>
      <p:bldP spid="51" grpId="0" animBg="1"/>
      <p:bldP spid="21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9082</TotalTime>
  <Words>1397</Words>
  <Application>Microsoft Office PowerPoint</Application>
  <PresentationFormat>Prikaz na zaslonu (4:3)</PresentationFormat>
  <Paragraphs>393</Paragraphs>
  <Slides>15</Slides>
  <Notes>5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0" baseType="lpstr">
      <vt:lpstr>Arial</vt:lpstr>
      <vt:lpstr>Calibri</vt:lpstr>
      <vt:lpstr>Gabriola</vt:lpstr>
      <vt:lpstr>Times New Roman</vt:lpstr>
      <vt:lpstr>Office tema</vt:lpstr>
      <vt:lpstr>    REPUBLIKA HRVATSKA ZADARSKA ŽUPANIJA  GODIŠNJI IZVJEŠTAJ O IZVRŠENJU PRORAČUNA ZADARSKE ŽUPANIJE ZA 2015. GODINU - vodič za građane - </vt:lpstr>
      <vt:lpstr>Godišnji izvještaj o izvršenju proračuna Zadarske županije za 2015. godinu</vt:lpstr>
      <vt:lpstr>  Odnos planiranih i izvršenih prihoda  i primitaka za 2015. godinu  </vt:lpstr>
      <vt:lpstr> Odnos planiranih i izvršenih rashoda i izdataka za 2015. godinu </vt:lpstr>
      <vt:lpstr>  </vt:lpstr>
      <vt:lpstr>  </vt:lpstr>
      <vt:lpstr>  </vt:lpstr>
      <vt:lpstr> Razvojni projekti izvršeni u Proračunu Zadarske županije za 2015. godinu </vt:lpstr>
      <vt:lpstr> Razvojni projekti izvršeni u Proračunu Zadarske županije  za 2015. godinu </vt:lpstr>
      <vt:lpstr> Razvojni projekti izvršeni u Proračunu Zadarske županije  za 2015. godinu </vt:lpstr>
      <vt:lpstr> Razvojni projekti izvršeni u Proračunu Zadarske županije  za 2015. godinu  </vt:lpstr>
      <vt:lpstr> Razvojni projekti izvršeni u Proračunu Zadarske županije  za 2015. godinu  </vt:lpstr>
      <vt:lpstr> Razvojni projekti izvršeni u Proračunu Zadarske županije  za 2015. godinu  </vt:lpstr>
      <vt:lpstr>  </vt:lpstr>
      <vt:lpstr>PowerPointova prezentacija</vt:lpstr>
    </vt:vector>
  </TitlesOfParts>
  <Company>ZADARSKA ŽUPANIJA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Nikica Miletić</cp:lastModifiedBy>
  <cp:revision>1000</cp:revision>
  <dcterms:created xsi:type="dcterms:W3CDTF">2014-10-06T07:52:48Z</dcterms:created>
  <dcterms:modified xsi:type="dcterms:W3CDTF">2016-05-16T12:44:16Z</dcterms:modified>
</cp:coreProperties>
</file>